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44" r:id="rId3"/>
    <p:sldId id="258" r:id="rId4"/>
    <p:sldId id="259" r:id="rId5"/>
    <p:sldId id="445" r:id="rId6"/>
    <p:sldId id="446" r:id="rId7"/>
    <p:sldId id="447" r:id="rId8"/>
    <p:sldId id="448" r:id="rId9"/>
    <p:sldId id="449" r:id="rId10"/>
    <p:sldId id="450" r:id="rId11"/>
    <p:sldId id="451" r:id="rId12"/>
    <p:sldId id="452" r:id="rId13"/>
    <p:sldId id="453" r:id="rId14"/>
    <p:sldId id="454" r:id="rId15"/>
    <p:sldId id="455" r:id="rId16"/>
    <p:sldId id="456" r:id="rId17"/>
    <p:sldId id="457" r:id="rId18"/>
    <p:sldId id="458" r:id="rId19"/>
    <p:sldId id="459" r:id="rId20"/>
    <p:sldId id="460" r:id="rId21"/>
    <p:sldId id="461" r:id="rId22"/>
    <p:sldId id="462" r:id="rId23"/>
    <p:sldId id="463" r:id="rId24"/>
    <p:sldId id="464" r:id="rId25"/>
    <p:sldId id="465" r:id="rId26"/>
    <p:sldId id="46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35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9" autoAdjust="0"/>
    <p:restoredTop sz="93697" autoAdjust="0"/>
  </p:normalViewPr>
  <p:slideViewPr>
    <p:cSldViewPr snapToGrid="0">
      <p:cViewPr varScale="1">
        <p:scale>
          <a:sx n="62" d="100"/>
          <a:sy n="62" d="100"/>
        </p:scale>
        <p:origin x="89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82BF-E30D-4034-969E-A8EE28B002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FB193C-7E75-488B-8C84-2C2EC7D574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DC27D1-2C73-4B96-AAB4-929DACCEDAC0}"/>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5" name="Footer Placeholder 4">
            <a:extLst>
              <a:ext uri="{FF2B5EF4-FFF2-40B4-BE49-F238E27FC236}">
                <a16:creationId xmlns:a16="http://schemas.microsoft.com/office/drawing/2014/main" id="{603181FF-0662-4A81-8B80-F47CB27487E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E3D705-BAF1-4207-ABCC-6A9D99A1F1DA}"/>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866416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146E7-39CD-49E0-8A1F-F547529E33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C41AC5-A471-4450-83EF-BA58AE78D7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3876C2-2DB7-4F95-88D1-A8C7557F7568}"/>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5" name="Footer Placeholder 4">
            <a:extLst>
              <a:ext uri="{FF2B5EF4-FFF2-40B4-BE49-F238E27FC236}">
                <a16:creationId xmlns:a16="http://schemas.microsoft.com/office/drawing/2014/main" id="{D7F43807-DA14-4E61-8FD0-3993D83782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2BF6BB-C5F8-4E0E-8FDB-46B0476C0A3F}"/>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2088069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62C40C-7A88-473F-B7CE-C8F0F83C89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BDD9FB-75FB-4B30-B4C0-66CE33A4A1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95B8FD-F272-4841-BE6D-5E67BD7ADAB7}"/>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5" name="Footer Placeholder 4">
            <a:extLst>
              <a:ext uri="{FF2B5EF4-FFF2-40B4-BE49-F238E27FC236}">
                <a16:creationId xmlns:a16="http://schemas.microsoft.com/office/drawing/2014/main" id="{B44FA717-DA8F-438A-953F-74D8BECAE3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248D6B-02A5-49CA-A5DC-68F72A947ABF}"/>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687376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69BD-2AF5-4B3E-8E63-0627D51D07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93898A-1947-4231-8598-60E816D4A3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E36286-B666-4573-A5A0-F77B2AD7D5B9}"/>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5" name="Footer Placeholder 4">
            <a:extLst>
              <a:ext uri="{FF2B5EF4-FFF2-40B4-BE49-F238E27FC236}">
                <a16:creationId xmlns:a16="http://schemas.microsoft.com/office/drawing/2014/main" id="{AF8A4D17-CD90-4A53-AD0D-585EE22225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585AD-F90B-4C92-A4F3-12BA4CFF94A7}"/>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164229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EA48C-8AB0-4D92-85B9-B8E10799CD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4604AB-0071-4D69-9ED0-4294F22711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0CE1DE-009B-44D2-93AC-48CE594CBE8B}"/>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5" name="Footer Placeholder 4">
            <a:extLst>
              <a:ext uri="{FF2B5EF4-FFF2-40B4-BE49-F238E27FC236}">
                <a16:creationId xmlns:a16="http://schemas.microsoft.com/office/drawing/2014/main" id="{F26777C5-A409-4319-B475-1FFBB63837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537EE0D-B406-49A6-9178-DAEC8E26FEC5}"/>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3299587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EDDEE-72FD-4C1E-B856-9E393E895F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88850D-F36A-4BA5-B40A-D60965342E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147300-CAB2-4E54-8605-A65A45343A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E24BAC8-01A0-4A93-9804-0D273905AE0C}"/>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6" name="Footer Placeholder 5">
            <a:extLst>
              <a:ext uri="{FF2B5EF4-FFF2-40B4-BE49-F238E27FC236}">
                <a16:creationId xmlns:a16="http://schemas.microsoft.com/office/drawing/2014/main" id="{9DADA64E-C482-461F-96BA-A93E884B69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A960075-D98B-475B-8324-28D9C733FBB6}"/>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3401971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6E3A6-07C4-4FD4-9174-28F448550A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F15FC1-E9D2-444E-9093-BD88EE9B1C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E2F74A-FF66-4D99-949F-88B7E64BCF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2E314A-CAAA-4615-AE71-C8DD7AAE7F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B95E8C-0CC6-41E7-9E85-708E575555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F6EACC-A006-49AA-86AB-4EDDC052621A}"/>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8" name="Footer Placeholder 7">
            <a:extLst>
              <a:ext uri="{FF2B5EF4-FFF2-40B4-BE49-F238E27FC236}">
                <a16:creationId xmlns:a16="http://schemas.microsoft.com/office/drawing/2014/main" id="{1698B147-8FE6-423E-BBC7-831F56BF68F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E3B6D56-727E-4587-83E0-0D06754BA1FA}"/>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523170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FE35-D6BA-4ACD-B0E8-E81ADE5ABC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4405D5-B140-4D30-9803-EC7D94BC0CC9}"/>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4" name="Footer Placeholder 3">
            <a:extLst>
              <a:ext uri="{FF2B5EF4-FFF2-40B4-BE49-F238E27FC236}">
                <a16:creationId xmlns:a16="http://schemas.microsoft.com/office/drawing/2014/main" id="{B07B3F57-C739-4599-B2F0-C11B070D16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F626855-009A-4F03-9388-B89E41C7641E}"/>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413362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2DDCC8-199D-4E17-81BF-731ADDDF7637}"/>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3" name="Footer Placeholder 2">
            <a:extLst>
              <a:ext uri="{FF2B5EF4-FFF2-40B4-BE49-F238E27FC236}">
                <a16:creationId xmlns:a16="http://schemas.microsoft.com/office/drawing/2014/main" id="{9478E222-FEFD-46DA-A75F-301334ED47F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EABFCC3-C6D8-432A-A5AE-50B6564710C8}"/>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109478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E1C53-9028-4549-9492-C5CD08A35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B3CE60-8CB6-4EB9-A3A6-C0D832CDDF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D1ADAA6-52EB-4D7A-8EE4-4EBE27FBE2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3A4E48-462F-4A9D-BEA2-B8710471BD3F}"/>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6" name="Footer Placeholder 5">
            <a:extLst>
              <a:ext uri="{FF2B5EF4-FFF2-40B4-BE49-F238E27FC236}">
                <a16:creationId xmlns:a16="http://schemas.microsoft.com/office/drawing/2014/main" id="{F4D10653-0B45-42D1-9DB5-471A693F2E9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E49B56-B42A-4F6D-B655-E15CD5989050}"/>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32590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721EB-D2DE-4533-9C61-9DDECA1A49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1203A8-0EFA-49E7-81CB-4799570F60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369D5CA-80BE-49A7-AE06-FF1DE9C790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6C7985-26E2-41E7-B71A-F832CA0637F2}"/>
              </a:ext>
            </a:extLst>
          </p:cNvPr>
          <p:cNvSpPr>
            <a:spLocks noGrp="1"/>
          </p:cNvSpPr>
          <p:nvPr>
            <p:ph type="dt" sz="half" idx="10"/>
          </p:nvPr>
        </p:nvSpPr>
        <p:spPr/>
        <p:txBody>
          <a:bodyPr/>
          <a:lstStyle/>
          <a:p>
            <a:fld id="{8CCCB1FB-86CF-4018-8E3A-FF3865D2819A}" type="datetimeFigureOut">
              <a:rPr lang="en-US" smtClean="0"/>
              <a:t>11/8/2021</a:t>
            </a:fld>
            <a:endParaRPr lang="en-US" dirty="0"/>
          </a:p>
        </p:txBody>
      </p:sp>
      <p:sp>
        <p:nvSpPr>
          <p:cNvPr id="6" name="Footer Placeholder 5">
            <a:extLst>
              <a:ext uri="{FF2B5EF4-FFF2-40B4-BE49-F238E27FC236}">
                <a16:creationId xmlns:a16="http://schemas.microsoft.com/office/drawing/2014/main" id="{9E9D5B2E-8AA9-49F3-98F2-D54F6CD8B9D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8A356A-4EA1-4DB6-A7C7-0493B1969384}"/>
              </a:ext>
            </a:extLst>
          </p:cNvPr>
          <p:cNvSpPr>
            <a:spLocks noGrp="1"/>
          </p:cNvSpPr>
          <p:nvPr>
            <p:ph type="sldNum" sz="quarter" idx="12"/>
          </p:nvPr>
        </p:nvSpPr>
        <p:spPr/>
        <p:txBody>
          <a:bodyPr/>
          <a:lstStyle/>
          <a:p>
            <a:fld id="{DDC4CBA2-3289-4BD4-8D64-512BB0C84BE4}" type="slidenum">
              <a:rPr lang="en-US" smtClean="0"/>
              <a:t>‹#›</a:t>
            </a:fld>
            <a:endParaRPr lang="en-US" dirty="0"/>
          </a:p>
        </p:txBody>
      </p:sp>
    </p:spTree>
    <p:extLst>
      <p:ext uri="{BB962C8B-B14F-4D97-AF65-F5344CB8AC3E}">
        <p14:creationId xmlns:p14="http://schemas.microsoft.com/office/powerpoint/2010/main" val="2162247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72E0EB-CD93-4B29-9D9A-037015EA8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1C34C2-6CBC-4304-ABDC-2B676C6FA3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8F0FD-8C47-423B-8F0E-FC32ECE357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CB1FB-86CF-4018-8E3A-FF3865D2819A}" type="datetimeFigureOut">
              <a:rPr lang="en-US" smtClean="0"/>
              <a:t>11/8/2021</a:t>
            </a:fld>
            <a:endParaRPr lang="en-US" dirty="0"/>
          </a:p>
        </p:txBody>
      </p:sp>
      <p:sp>
        <p:nvSpPr>
          <p:cNvPr id="5" name="Footer Placeholder 4">
            <a:extLst>
              <a:ext uri="{FF2B5EF4-FFF2-40B4-BE49-F238E27FC236}">
                <a16:creationId xmlns:a16="http://schemas.microsoft.com/office/drawing/2014/main" id="{156FC57A-5EE0-4A98-BA36-0132BF05DC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2CB4429-FFF6-440E-B52C-CC63A63240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4CBA2-3289-4BD4-8D64-512BB0C84BE4}" type="slidenum">
              <a:rPr lang="en-US" smtClean="0"/>
              <a:t>‹#›</a:t>
            </a:fld>
            <a:endParaRPr lang="en-US" dirty="0"/>
          </a:p>
        </p:txBody>
      </p:sp>
    </p:spTree>
    <p:extLst>
      <p:ext uri="{BB962C8B-B14F-4D97-AF65-F5344CB8AC3E}">
        <p14:creationId xmlns:p14="http://schemas.microsoft.com/office/powerpoint/2010/main" val="922333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rehabnurse.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vaughn@fullerton.edu" TargetMode="External"/><Relationship Id="rId2" Type="http://schemas.openxmlformats.org/officeDocument/2006/relationships/hyperlink" Target="mailto:Jill.rye@avera.org"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C21B392-0346-4648-8074-D0ACF047DF2B}"/>
              </a:ext>
            </a:extLst>
          </p:cNvPr>
          <p:cNvSpPr txBox="1"/>
          <p:nvPr/>
        </p:nvSpPr>
        <p:spPr>
          <a:xfrm>
            <a:off x="418011" y="640079"/>
            <a:ext cx="8255725" cy="3724096"/>
          </a:xfrm>
          <a:prstGeom prst="rect">
            <a:avLst/>
          </a:prstGeom>
          <a:noFill/>
        </p:spPr>
        <p:txBody>
          <a:bodyPr wrap="square">
            <a:spAutoFit/>
          </a:bodyPr>
          <a:lstStyle/>
          <a:p>
            <a:pPr algn="ctr"/>
            <a:r>
              <a:rPr lang="en-US" sz="4000" b="1" dirty="0">
                <a:solidFill>
                  <a:srgbClr val="6A3588"/>
                </a:solidFill>
                <a:latin typeface="Corbel" panose="020B0503020204020204" pitchFamily="34" charset="0"/>
              </a:rPr>
              <a:t>Updated ARN Competency Model for Professional Rehabilitation Nursing- Practice Applications</a:t>
            </a:r>
            <a:br>
              <a:rPr lang="en-US" altLang="en-US" sz="3200" dirty="0">
                <a:solidFill>
                  <a:srgbClr val="6A3588"/>
                </a:solidFill>
                <a:latin typeface="Corbel" panose="020B0503020204020204" pitchFamily="34" charset="0"/>
              </a:rPr>
            </a:br>
            <a:endParaRPr lang="en-US" altLang="en-US" sz="3200" dirty="0">
              <a:solidFill>
                <a:srgbClr val="6A3588"/>
              </a:solidFill>
              <a:latin typeface="Corbel" panose="020B0503020204020204" pitchFamily="34" charset="0"/>
            </a:endParaRPr>
          </a:p>
          <a:p>
            <a:pPr algn="ctr"/>
            <a:r>
              <a:rPr lang="en-US" sz="2800" dirty="0">
                <a:solidFill>
                  <a:srgbClr val="6A3588"/>
                </a:solidFill>
                <a:latin typeface="Corbel" panose="020B0503020204020204" pitchFamily="34" charset="0"/>
              </a:rPr>
              <a:t>Jill Rye DNP, RN,CRRN, CNL, FARN</a:t>
            </a:r>
            <a:br>
              <a:rPr lang="en-US" sz="2800" dirty="0">
                <a:solidFill>
                  <a:srgbClr val="6A3588"/>
                </a:solidFill>
                <a:latin typeface="Corbel" panose="020B0503020204020204" pitchFamily="34" charset="0"/>
              </a:rPr>
            </a:br>
            <a:r>
              <a:rPr lang="en-US" sz="2800" dirty="0">
                <a:solidFill>
                  <a:srgbClr val="6A3588"/>
                </a:solidFill>
                <a:latin typeface="Corbel" panose="020B0503020204020204" pitchFamily="34" charset="0"/>
              </a:rPr>
              <a:t>Stephanie Vaughn PhD, RN, CRRN, FAHA, FARN</a:t>
            </a:r>
            <a:br>
              <a:rPr lang="en-US" sz="2800" dirty="0">
                <a:solidFill>
                  <a:srgbClr val="6A3588"/>
                </a:solidFill>
                <a:latin typeface="Corbel" panose="020B0503020204020204" pitchFamily="34" charset="0"/>
              </a:rPr>
            </a:br>
            <a:r>
              <a:rPr lang="en-US" sz="2800" dirty="0">
                <a:solidFill>
                  <a:srgbClr val="6A3588"/>
                </a:solidFill>
                <a:latin typeface="Corbel" panose="020B0503020204020204" pitchFamily="34" charset="0"/>
              </a:rPr>
              <a:t> </a:t>
            </a:r>
          </a:p>
        </p:txBody>
      </p:sp>
    </p:spTree>
    <p:extLst>
      <p:ext uri="{BB962C8B-B14F-4D97-AF65-F5344CB8AC3E}">
        <p14:creationId xmlns:p14="http://schemas.microsoft.com/office/powerpoint/2010/main" val="267842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latin typeface="Corbel" panose="020B0503020204020204" pitchFamily="34" charset="0"/>
              </a:rPr>
              <a:t>Revision Outcomes</a:t>
            </a:r>
            <a:endParaRPr lang="en-US" b="1" dirty="0">
              <a:solidFill>
                <a:srgbClr val="6A3588"/>
              </a:solidFill>
            </a:endParaRPr>
          </a:p>
        </p:txBody>
      </p:sp>
      <p:sp>
        <p:nvSpPr>
          <p:cNvPr id="3" name="Content Placeholder 2"/>
          <p:cNvSpPr>
            <a:spLocks noGrp="1"/>
          </p:cNvSpPr>
          <p:nvPr>
            <p:ph idx="1"/>
          </p:nvPr>
        </p:nvSpPr>
        <p:spPr>
          <a:xfrm>
            <a:off x="838200" y="1569308"/>
            <a:ext cx="10095411" cy="4060783"/>
          </a:xfrm>
        </p:spPr>
        <p:txBody>
          <a:bodyPr/>
          <a:lstStyle/>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Words </a:t>
            </a:r>
            <a:r>
              <a:rPr lang="en-US" sz="3200" b="1" dirty="0">
                <a:solidFill>
                  <a:schemeClr val="accent2">
                    <a:lumMod val="75000"/>
                  </a:schemeClr>
                </a:solidFill>
                <a:latin typeface="Corbel" panose="020B0503020204020204" pitchFamily="34" charset="0"/>
              </a:rPr>
              <a:t>do</a:t>
            </a:r>
            <a:r>
              <a:rPr lang="en-US" sz="3200" dirty="0">
                <a:solidFill>
                  <a:schemeClr val="accent2">
                    <a:lumMod val="75000"/>
                  </a:schemeClr>
                </a:solidFill>
                <a:latin typeface="Corbel" panose="020B0503020204020204" pitchFamily="34" charset="0"/>
              </a:rPr>
              <a:t> matter! Client changed to patient to be more inclusive, as persons with disability need healthcare and treatment in partnership with professionals</a:t>
            </a:r>
          </a:p>
          <a:p>
            <a:pPr>
              <a:buFont typeface="Wingdings" panose="05000000000000000000" pitchFamily="2" charset="2"/>
              <a:buChar char="ü"/>
            </a:pPr>
            <a:r>
              <a:rPr lang="en-US" sz="3200" dirty="0">
                <a:solidFill>
                  <a:srgbClr val="6A3588"/>
                </a:solidFill>
                <a:latin typeface="Corbel" panose="020B0503020204020204" pitchFamily="34" charset="0"/>
              </a:rPr>
              <a:t>Family definition also modified to include any person who provides support and/or care to the patient</a:t>
            </a:r>
          </a:p>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Rehabilitation nurses – strong advocates for patient and family and acknowledge social conditions that may influence access to the right setting and care quality</a:t>
            </a:r>
          </a:p>
          <a:p>
            <a:endParaRPr lang="en-US" dirty="0"/>
          </a:p>
        </p:txBody>
      </p:sp>
    </p:spTree>
    <p:extLst>
      <p:ext uri="{BB962C8B-B14F-4D97-AF65-F5344CB8AC3E}">
        <p14:creationId xmlns:p14="http://schemas.microsoft.com/office/powerpoint/2010/main" val="1639476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latin typeface="Corbel" panose="020B0503020204020204" pitchFamily="34" charset="0"/>
              </a:rPr>
              <a:t>Revision Outcomes (cont.)</a:t>
            </a:r>
            <a:endParaRPr lang="en-US" b="1" dirty="0">
              <a:solidFill>
                <a:srgbClr val="6A3588"/>
              </a:solidFill>
            </a:endParaRPr>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3200" dirty="0">
                <a:solidFill>
                  <a:srgbClr val="6A3588"/>
                </a:solidFill>
                <a:latin typeface="Corbel" panose="020B0503020204020204" pitchFamily="34" charset="0"/>
              </a:rPr>
              <a:t>Added competency 1.4 to Domain one that focuses on the understanding of the worldview of individuals reflecting rehabilitation nursing’s multicultural approach and global reach</a:t>
            </a:r>
          </a:p>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Congruent with ARN strategic plan that purports rehab nursing is inclusive, non-biased, and culturally sensitive. Concept threaded across domains/competencies</a:t>
            </a:r>
          </a:p>
          <a:p>
            <a:endParaRPr lang="en-US" dirty="0"/>
          </a:p>
        </p:txBody>
      </p:sp>
    </p:spTree>
    <p:extLst>
      <p:ext uri="{BB962C8B-B14F-4D97-AF65-F5344CB8AC3E}">
        <p14:creationId xmlns:p14="http://schemas.microsoft.com/office/powerpoint/2010/main" val="325698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latin typeface="Corbel" panose="020B0503020204020204" pitchFamily="34" charset="0"/>
              </a:rPr>
              <a:t>Revision Outcomes (cont.)</a:t>
            </a:r>
            <a:endParaRPr lang="en-US" b="1" dirty="0"/>
          </a:p>
        </p:txBody>
      </p:sp>
      <p:sp>
        <p:nvSpPr>
          <p:cNvPr id="3" name="Content Placeholder 2"/>
          <p:cNvSpPr>
            <a:spLocks noGrp="1"/>
          </p:cNvSpPr>
          <p:nvPr>
            <p:ph idx="1"/>
          </p:nvPr>
        </p:nvSpPr>
        <p:spPr>
          <a:xfrm>
            <a:off x="613954" y="1502230"/>
            <a:ext cx="10136778" cy="4036422"/>
          </a:xfrm>
        </p:spPr>
        <p:txBody>
          <a:bodyPr>
            <a:normAutofit/>
          </a:bodyPr>
          <a:lstStyle/>
          <a:p>
            <a:pPr>
              <a:buFont typeface="Wingdings" panose="05000000000000000000" pitchFamily="2" charset="2"/>
              <a:buChar char="ü"/>
            </a:pPr>
            <a:r>
              <a:rPr lang="en-US" sz="3200" dirty="0">
                <a:solidFill>
                  <a:srgbClr val="6A3588"/>
                </a:solidFill>
                <a:latin typeface="Corbel" panose="020B0503020204020204" pitchFamily="34" charset="0"/>
              </a:rPr>
              <a:t>Model represents the culturally sensitive and holistic nature of rehabilitation nursing practice, with interprofessional collaboration to promote patient-family and community health</a:t>
            </a:r>
          </a:p>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Added the word intraprofessional throughout the Model; reflects nurse peer collaboration and feedback process integral to professional nursing practice</a:t>
            </a:r>
          </a:p>
          <a:p>
            <a:endParaRPr lang="en-US" sz="3200" dirty="0"/>
          </a:p>
        </p:txBody>
      </p:sp>
    </p:spTree>
    <p:extLst>
      <p:ext uri="{BB962C8B-B14F-4D97-AF65-F5344CB8AC3E}">
        <p14:creationId xmlns:p14="http://schemas.microsoft.com/office/powerpoint/2010/main" val="306422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4778"/>
            <a:ext cx="10515600" cy="1396313"/>
          </a:xfrm>
        </p:spPr>
        <p:txBody>
          <a:bodyPr>
            <a:normAutofit/>
          </a:bodyPr>
          <a:lstStyle/>
          <a:p>
            <a:pPr algn="ctr"/>
            <a:r>
              <a:rPr lang="en-US" sz="3200" b="1" dirty="0">
                <a:solidFill>
                  <a:srgbClr val="6A3588"/>
                </a:solidFill>
                <a:latin typeface="Corbel" panose="020B0503020204020204" pitchFamily="34" charset="0"/>
              </a:rPr>
              <a:t>ARN Competency Model for Professional Rehabilitation Nursing</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2431" y="940526"/>
            <a:ext cx="6734989" cy="5176069"/>
          </a:xfrm>
        </p:spPr>
      </p:pic>
    </p:spTree>
    <p:extLst>
      <p:ext uri="{BB962C8B-B14F-4D97-AF65-F5344CB8AC3E}">
        <p14:creationId xmlns:p14="http://schemas.microsoft.com/office/powerpoint/2010/main" val="88347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6"/>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1" presetClass="emph" presetSubtype="2" fill="hold" nodeType="clickEffect">
                                  <p:stCondLst>
                                    <p:cond delay="0"/>
                                  </p:stCondLst>
                                  <p:childTnLst>
                                    <p:animClr clrSpc="rgb" dir="cw">
                                      <p:cBhvr>
                                        <p:cTn id="28" dur="2000" fill="hold"/>
                                        <p:tgtEl>
                                          <p:spTgt spid="6"/>
                                        </p:tgtEl>
                                        <p:attrNameLst>
                                          <p:attrName>fillcolor</p:attrName>
                                        </p:attrNameLst>
                                      </p:cBhvr>
                                      <p:to>
                                        <a:schemeClr val="accent2"/>
                                      </p:to>
                                    </p:animClr>
                                    <p:set>
                                      <p:cBhvr>
                                        <p:cTn id="29" dur="2000" fill="hold"/>
                                        <p:tgtEl>
                                          <p:spTgt spid="6"/>
                                        </p:tgtEl>
                                        <p:attrNameLst>
                                          <p:attrName>fill.type</p:attrName>
                                        </p:attrNameLst>
                                      </p:cBhvr>
                                      <p:to>
                                        <p:strVal val="solid"/>
                                      </p:to>
                                    </p:set>
                                    <p:set>
                                      <p:cBhvr>
                                        <p:cTn id="30" dur="2000" fill="hold"/>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b="1" dirty="0">
                <a:solidFill>
                  <a:srgbClr val="6A3588"/>
                </a:solidFill>
                <a:latin typeface="Corbel" panose="020B0503020204020204" pitchFamily="34" charset="0"/>
              </a:rPr>
              <a:t>Domain 1: Nurse-led Evidence-based Interventions to Promote Function and</a:t>
            </a:r>
            <a:br>
              <a:rPr lang="en-US" sz="3200" b="1" dirty="0">
                <a:solidFill>
                  <a:srgbClr val="6A3588"/>
                </a:solidFill>
                <a:latin typeface="Corbel" panose="020B0503020204020204" pitchFamily="34" charset="0"/>
              </a:rPr>
            </a:br>
            <a:r>
              <a:rPr lang="en-US" sz="3200" b="1" dirty="0">
                <a:solidFill>
                  <a:srgbClr val="6A3588"/>
                </a:solidFill>
                <a:latin typeface="Corbel" panose="020B0503020204020204" pitchFamily="34" charset="0"/>
              </a:rPr>
              <a:t>Health Management in Persons with Disability and/or Chronic Illness</a:t>
            </a:r>
            <a:endParaRPr lang="en-US" sz="3200" dirty="0">
              <a:solidFill>
                <a:srgbClr val="6A3588"/>
              </a:solidFill>
            </a:endParaRPr>
          </a:p>
        </p:txBody>
      </p:sp>
      <p:sp>
        <p:nvSpPr>
          <p:cNvPr id="3" name="Content Placeholder 2"/>
          <p:cNvSpPr>
            <a:spLocks noGrp="1"/>
          </p:cNvSpPr>
          <p:nvPr>
            <p:ph idx="1"/>
          </p:nvPr>
        </p:nvSpPr>
        <p:spPr>
          <a:xfrm>
            <a:off x="300447" y="1933303"/>
            <a:ext cx="11220994" cy="3540034"/>
          </a:xfrm>
        </p:spPr>
        <p:txBody>
          <a:bodyPr>
            <a:normAutofit lnSpcReduction="10000"/>
          </a:bodyPr>
          <a:lstStyle/>
          <a:p>
            <a:pPr marL="0" indent="0">
              <a:buNone/>
            </a:pPr>
            <a:r>
              <a:rPr lang="en-US" dirty="0">
                <a:solidFill>
                  <a:schemeClr val="accent2">
                    <a:lumMod val="75000"/>
                  </a:schemeClr>
                </a:solidFill>
                <a:latin typeface="Corbel" panose="020B0503020204020204" pitchFamily="34" charset="0"/>
              </a:rPr>
              <a:t>1.1  Use Supportive Technology for Improving Quality of Life for Persons with Disability</a:t>
            </a:r>
          </a:p>
          <a:p>
            <a:pPr marL="0" indent="0">
              <a:buNone/>
            </a:pPr>
            <a:r>
              <a:rPr lang="en-US" dirty="0">
                <a:solidFill>
                  <a:srgbClr val="6A3588"/>
                </a:solidFill>
                <a:latin typeface="Corbel" panose="020B0503020204020204" pitchFamily="34" charset="0"/>
              </a:rPr>
              <a:t>1.2  Implement Nursing and Inter-professional Interventions Based on Best Evidence to Manage the Patient’s Disability and/or Chronic Illness</a:t>
            </a:r>
          </a:p>
          <a:p>
            <a:pPr marL="0" indent="0">
              <a:buNone/>
            </a:pPr>
            <a:r>
              <a:rPr lang="en-US" dirty="0">
                <a:solidFill>
                  <a:schemeClr val="accent2">
                    <a:lumMod val="75000"/>
                  </a:schemeClr>
                </a:solidFill>
                <a:latin typeface="Corbel" panose="020B0503020204020204" pitchFamily="34" charset="0"/>
              </a:rPr>
              <a:t>1</a:t>
            </a:r>
            <a:r>
              <a:rPr lang="en-US" dirty="0">
                <a:solidFill>
                  <a:schemeClr val="accent5">
                    <a:lumMod val="75000"/>
                  </a:schemeClr>
                </a:solidFill>
                <a:latin typeface="Corbel" panose="020B0503020204020204" pitchFamily="34" charset="0"/>
              </a:rPr>
              <a:t>.</a:t>
            </a:r>
            <a:r>
              <a:rPr lang="en-US" dirty="0">
                <a:solidFill>
                  <a:schemeClr val="accent2">
                    <a:lumMod val="75000"/>
                  </a:schemeClr>
                </a:solidFill>
                <a:latin typeface="Corbel" panose="020B0503020204020204" pitchFamily="34" charset="0"/>
              </a:rPr>
              <a:t>3  Provide Patient-Family Education in Relation to Disability, Chronic Illness, and Health Management (DCIHM)</a:t>
            </a:r>
          </a:p>
          <a:p>
            <a:pPr marL="0" indent="0">
              <a:buNone/>
            </a:pPr>
            <a:r>
              <a:rPr lang="en-US" dirty="0">
                <a:solidFill>
                  <a:srgbClr val="6A3588"/>
                </a:solidFill>
                <a:latin typeface="Corbel" panose="020B0503020204020204" pitchFamily="34" charset="0"/>
              </a:rPr>
              <a:t>1.4  Understanding Worldview of Culturally Different Individuals</a:t>
            </a:r>
          </a:p>
          <a:p>
            <a:pPr marL="0" indent="0">
              <a:buNone/>
            </a:pPr>
            <a:r>
              <a:rPr lang="en-US" dirty="0">
                <a:solidFill>
                  <a:schemeClr val="accent2">
                    <a:lumMod val="75000"/>
                  </a:schemeClr>
                </a:solidFill>
                <a:latin typeface="Corbel" panose="020B0503020204020204" pitchFamily="34" charset="0"/>
              </a:rPr>
              <a:t>1.5  Deliver Patient - Family-centered Care</a:t>
            </a:r>
          </a:p>
          <a:p>
            <a:endParaRPr lang="en-US" dirty="0"/>
          </a:p>
        </p:txBody>
      </p:sp>
    </p:spTree>
    <p:extLst>
      <p:ext uri="{BB962C8B-B14F-4D97-AF65-F5344CB8AC3E}">
        <p14:creationId xmlns:p14="http://schemas.microsoft.com/office/powerpoint/2010/main" val="48989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3979"/>
            <a:ext cx="10515600" cy="1325563"/>
          </a:xfrm>
        </p:spPr>
        <p:txBody>
          <a:bodyPr>
            <a:noAutofit/>
          </a:bodyPr>
          <a:lstStyle/>
          <a:p>
            <a:pPr algn="ctr"/>
            <a:r>
              <a:rPr lang="en-US" sz="3600" b="1" dirty="0">
                <a:solidFill>
                  <a:srgbClr val="6A3588"/>
                </a:solidFill>
                <a:latin typeface="Corbel" panose="020B0503020204020204" pitchFamily="34" charset="0"/>
              </a:rPr>
              <a:t>Domain 2: Promotion of Health and Successful Living in Persons with</a:t>
            </a:r>
            <a:br>
              <a:rPr lang="en-US" sz="3600" b="1" dirty="0">
                <a:solidFill>
                  <a:srgbClr val="6A3588"/>
                </a:solidFill>
                <a:latin typeface="Corbel" panose="020B0503020204020204" pitchFamily="34" charset="0"/>
              </a:rPr>
            </a:br>
            <a:r>
              <a:rPr lang="en-US" sz="3600" b="1" dirty="0">
                <a:solidFill>
                  <a:srgbClr val="6A3588"/>
                </a:solidFill>
                <a:latin typeface="Corbel" panose="020B0503020204020204" pitchFamily="34" charset="0"/>
              </a:rPr>
              <a:t>Disability or Chronic Illness Across Life-span</a:t>
            </a:r>
            <a:endParaRPr lang="en-US" sz="3600" dirty="0">
              <a:solidFill>
                <a:srgbClr val="6A3588"/>
              </a:solidFill>
            </a:endParaRPr>
          </a:p>
        </p:txBody>
      </p:sp>
      <p:sp>
        <p:nvSpPr>
          <p:cNvPr id="3" name="Content Placeholder 2"/>
          <p:cNvSpPr>
            <a:spLocks noGrp="1"/>
          </p:cNvSpPr>
          <p:nvPr>
            <p:ph idx="1"/>
          </p:nvPr>
        </p:nvSpPr>
        <p:spPr>
          <a:xfrm>
            <a:off x="838200" y="2533135"/>
            <a:ext cx="10515600" cy="3643827"/>
          </a:xfrm>
        </p:spPr>
        <p:txBody>
          <a:bodyPr/>
          <a:lstStyle/>
          <a:p>
            <a:pPr marL="0" indent="0">
              <a:buNone/>
            </a:pPr>
            <a:r>
              <a:rPr lang="en-US" sz="3200" dirty="0">
                <a:solidFill>
                  <a:srgbClr val="6A3588"/>
                </a:solidFill>
                <a:latin typeface="Corbel" panose="020B0503020204020204" pitchFamily="34" charset="0"/>
              </a:rPr>
              <a:t>2.1 Promote Health &amp; Prevent Disability Across the Life-span</a:t>
            </a:r>
          </a:p>
          <a:p>
            <a:pPr marL="0" indent="0">
              <a:buNone/>
            </a:pPr>
            <a:r>
              <a:rPr lang="en-US" sz="3200" dirty="0">
                <a:solidFill>
                  <a:schemeClr val="accent2">
                    <a:lumMod val="75000"/>
                  </a:schemeClr>
                </a:solidFill>
                <a:latin typeface="Corbel" panose="020B0503020204020204" pitchFamily="34" charset="0"/>
              </a:rPr>
              <a:t>2.2 Foster Self-Management</a:t>
            </a:r>
          </a:p>
          <a:p>
            <a:pPr marL="0" indent="0">
              <a:buNone/>
            </a:pPr>
            <a:r>
              <a:rPr lang="en-US" sz="3200" dirty="0">
                <a:solidFill>
                  <a:srgbClr val="6A3588"/>
                </a:solidFill>
                <a:latin typeface="Corbel" panose="020B0503020204020204" pitchFamily="34" charset="0"/>
              </a:rPr>
              <a:t>2.3 Promote and Facilitate Safe and Effective Care Transitions</a:t>
            </a:r>
          </a:p>
          <a:p>
            <a:endParaRPr lang="en-US" dirty="0"/>
          </a:p>
        </p:txBody>
      </p:sp>
    </p:spTree>
    <p:extLst>
      <p:ext uri="{BB962C8B-B14F-4D97-AF65-F5344CB8AC3E}">
        <p14:creationId xmlns:p14="http://schemas.microsoft.com/office/powerpoint/2010/main" val="2031907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latin typeface="Corbel" panose="020B0503020204020204" pitchFamily="34" charset="0"/>
              </a:rPr>
              <a:t>Domain 3: Leadership</a:t>
            </a:r>
            <a:endParaRPr lang="en-US" dirty="0">
              <a:solidFill>
                <a:srgbClr val="6A3588"/>
              </a:solidFill>
            </a:endParaRPr>
          </a:p>
        </p:txBody>
      </p:sp>
      <p:sp>
        <p:nvSpPr>
          <p:cNvPr id="3" name="Content Placeholder 2"/>
          <p:cNvSpPr>
            <a:spLocks noGrp="1"/>
          </p:cNvSpPr>
          <p:nvPr>
            <p:ph idx="1"/>
          </p:nvPr>
        </p:nvSpPr>
        <p:spPr/>
        <p:txBody>
          <a:bodyPr/>
          <a:lstStyle/>
          <a:p>
            <a:pPr marL="0" indent="0">
              <a:buNone/>
            </a:pPr>
            <a:r>
              <a:rPr lang="en-US" sz="3200" dirty="0">
                <a:solidFill>
                  <a:schemeClr val="accent2">
                    <a:lumMod val="75000"/>
                  </a:schemeClr>
                </a:solidFill>
                <a:latin typeface="Corbel" panose="020B0503020204020204" pitchFamily="34" charset="0"/>
              </a:rPr>
              <a:t>3.1 Promote Accountability for Care</a:t>
            </a:r>
          </a:p>
          <a:p>
            <a:pPr marL="0" indent="0">
              <a:buNone/>
            </a:pPr>
            <a:r>
              <a:rPr lang="en-US" sz="3200" dirty="0">
                <a:solidFill>
                  <a:srgbClr val="6A3588"/>
                </a:solidFill>
                <a:latin typeface="Corbel" panose="020B0503020204020204" pitchFamily="34" charset="0"/>
              </a:rPr>
              <a:t>3.2 Disseminate Rehabilitation Nursing Knowledge</a:t>
            </a:r>
          </a:p>
          <a:p>
            <a:pPr marL="0" indent="0">
              <a:buNone/>
            </a:pPr>
            <a:r>
              <a:rPr lang="en-US" sz="3200" dirty="0">
                <a:solidFill>
                  <a:schemeClr val="accent2">
                    <a:lumMod val="75000"/>
                  </a:schemeClr>
                </a:solidFill>
                <a:latin typeface="Corbel" panose="020B0503020204020204" pitchFamily="34" charset="0"/>
              </a:rPr>
              <a:t>3.3 Impact Health Policy for Persons with Disability and/or Chronic Illness</a:t>
            </a:r>
          </a:p>
          <a:p>
            <a:pPr marL="0" indent="0">
              <a:buNone/>
            </a:pPr>
            <a:r>
              <a:rPr lang="en-US" sz="3200" dirty="0">
                <a:solidFill>
                  <a:srgbClr val="6A3588"/>
                </a:solidFill>
                <a:latin typeface="Corbel" panose="020B0503020204020204" pitchFamily="34" charset="0"/>
              </a:rPr>
              <a:t>3.4 Empower Patient Self-Advocacy</a:t>
            </a:r>
          </a:p>
          <a:p>
            <a:endParaRPr lang="en-US" sz="3200" dirty="0"/>
          </a:p>
        </p:txBody>
      </p:sp>
    </p:spTree>
    <p:extLst>
      <p:ext uri="{BB962C8B-B14F-4D97-AF65-F5344CB8AC3E}">
        <p14:creationId xmlns:p14="http://schemas.microsoft.com/office/powerpoint/2010/main" val="265822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a:solidFill>
                  <a:srgbClr val="6A3588"/>
                </a:solidFill>
                <a:latin typeface="Corbel" panose="020B0503020204020204" pitchFamily="34" charset="0"/>
              </a:rPr>
              <a:t>Domain 4: Intra/Interprofessional Teams</a:t>
            </a:r>
            <a:br>
              <a:rPr lang="en-US" b="1" dirty="0">
                <a:latin typeface="Corbel" panose="020B0503020204020204" pitchFamily="34" charset="0"/>
              </a:rPr>
            </a:br>
            <a:endParaRPr lang="en-US" dirty="0"/>
          </a:p>
        </p:txBody>
      </p:sp>
      <p:sp>
        <p:nvSpPr>
          <p:cNvPr id="3" name="Content Placeholder 2"/>
          <p:cNvSpPr>
            <a:spLocks noGrp="1"/>
          </p:cNvSpPr>
          <p:nvPr>
            <p:ph idx="1"/>
          </p:nvPr>
        </p:nvSpPr>
        <p:spPr>
          <a:xfrm>
            <a:off x="838200" y="1502229"/>
            <a:ext cx="10515600" cy="3918857"/>
          </a:xfrm>
        </p:spPr>
        <p:txBody>
          <a:bodyPr>
            <a:normAutofit fontScale="92500" lnSpcReduction="10000"/>
          </a:bodyPr>
          <a:lstStyle/>
          <a:p>
            <a:pPr marL="0" indent="0">
              <a:buNone/>
            </a:pPr>
            <a:r>
              <a:rPr lang="en-US" sz="3200" dirty="0">
                <a:solidFill>
                  <a:schemeClr val="accent2">
                    <a:lumMod val="75000"/>
                  </a:schemeClr>
                </a:solidFill>
              </a:rPr>
              <a:t>4.1 </a:t>
            </a:r>
            <a:r>
              <a:rPr lang="en-US" sz="3200" dirty="0">
                <a:solidFill>
                  <a:schemeClr val="accent2">
                    <a:lumMod val="75000"/>
                  </a:schemeClr>
                </a:solidFill>
                <a:latin typeface="Corbel" panose="020B0503020204020204" pitchFamily="34" charset="0"/>
              </a:rPr>
              <a:t>Develop Intra/Interprofessional Relationships</a:t>
            </a:r>
          </a:p>
          <a:p>
            <a:pPr marL="0" indent="0">
              <a:buNone/>
            </a:pPr>
            <a:r>
              <a:rPr lang="en-US" sz="3200" dirty="0">
                <a:solidFill>
                  <a:srgbClr val="6A3588"/>
                </a:solidFill>
                <a:latin typeface="Corbel" panose="020B0503020204020204" pitchFamily="34" charset="0"/>
              </a:rPr>
              <a:t>4.2 Implement an Intra/Interprofessional Holistic Plan of Care</a:t>
            </a:r>
          </a:p>
          <a:p>
            <a:pPr marL="0" indent="0">
              <a:buNone/>
            </a:pPr>
            <a:r>
              <a:rPr lang="en-US" sz="3200" dirty="0">
                <a:solidFill>
                  <a:schemeClr val="accent2">
                    <a:lumMod val="75000"/>
                  </a:schemeClr>
                </a:solidFill>
                <a:latin typeface="Corbel" panose="020B0503020204020204" pitchFamily="34" charset="0"/>
              </a:rPr>
              <a:t>4.3</a:t>
            </a:r>
            <a:r>
              <a:rPr lang="en-US" sz="3200" dirty="0">
                <a:solidFill>
                  <a:schemeClr val="accent5">
                    <a:lumMod val="75000"/>
                  </a:schemeClr>
                </a:solidFill>
                <a:latin typeface="Corbel" panose="020B0503020204020204" pitchFamily="34" charset="0"/>
              </a:rPr>
              <a:t> </a:t>
            </a:r>
            <a:r>
              <a:rPr lang="en-US" sz="3200" dirty="0">
                <a:solidFill>
                  <a:schemeClr val="accent2">
                    <a:lumMod val="75000"/>
                  </a:schemeClr>
                </a:solidFill>
                <a:latin typeface="Corbel" panose="020B0503020204020204" pitchFamily="34" charset="0"/>
              </a:rPr>
              <a:t>Foster Effective Intra/Interprofessional Collaboration</a:t>
            </a:r>
          </a:p>
          <a:p>
            <a:endParaRPr lang="en-US" sz="3200" dirty="0">
              <a:solidFill>
                <a:schemeClr val="accent2">
                  <a:lumMod val="75000"/>
                </a:schemeClr>
              </a:solidFill>
            </a:endParaRPr>
          </a:p>
          <a:p>
            <a:pPr marL="0" indent="0">
              <a:buNone/>
            </a:pPr>
            <a:endParaRPr lang="en-US" sz="3200" dirty="0">
              <a:solidFill>
                <a:schemeClr val="accent2">
                  <a:lumMod val="75000"/>
                </a:schemeClr>
              </a:solidFill>
            </a:endParaRPr>
          </a:p>
          <a:p>
            <a:pPr>
              <a:buFont typeface="Wingdings" panose="05000000000000000000" pitchFamily="2" charset="2"/>
              <a:buChar char="ü"/>
            </a:pPr>
            <a:r>
              <a:rPr lang="en-US" altLang="en-US" sz="3200" b="1" dirty="0">
                <a:solidFill>
                  <a:srgbClr val="6A3588"/>
                </a:solidFill>
                <a:latin typeface="Corbel" panose="020B0503020204020204" pitchFamily="34" charset="0"/>
                <a:ea typeface="Calibri" panose="020F0502020204030204" pitchFamily="34" charset="0"/>
                <a:cs typeface="Times New Roman" panose="02020603050405020304" pitchFamily="18" charset="0"/>
              </a:rPr>
              <a:t>Competency 1.4 - </a:t>
            </a:r>
            <a:r>
              <a:rPr lang="en-US" sz="3200" b="1" dirty="0">
                <a:solidFill>
                  <a:schemeClr val="accent2">
                    <a:lumMod val="75000"/>
                  </a:schemeClr>
                </a:solidFill>
                <a:latin typeface="Corbel" panose="020B0503020204020204" pitchFamily="34" charset="0"/>
              </a:rPr>
              <a:t>Understanding Worldview of Culturally Different Individuals </a:t>
            </a:r>
            <a:r>
              <a:rPr lang="en-US" altLang="en-US" sz="3200" b="1" dirty="0">
                <a:solidFill>
                  <a:srgbClr val="6A3588"/>
                </a:solidFill>
                <a:latin typeface="Corbel" panose="020B0503020204020204" pitchFamily="34" charset="0"/>
                <a:ea typeface="Calibri" panose="020F0502020204030204" pitchFamily="34" charset="0"/>
                <a:cs typeface="Times New Roman" panose="02020603050405020304" pitchFamily="18" charset="0"/>
              </a:rPr>
              <a:t>Table for Proficiency Levels &amp; Descriptors – next slide</a:t>
            </a:r>
            <a:endParaRPr lang="en-US" sz="3200" b="1" dirty="0">
              <a:solidFill>
                <a:srgbClr val="6A3588"/>
              </a:solidFill>
            </a:endParaRPr>
          </a:p>
        </p:txBody>
      </p:sp>
    </p:spTree>
    <p:extLst>
      <p:ext uri="{BB962C8B-B14F-4D97-AF65-F5344CB8AC3E}">
        <p14:creationId xmlns:p14="http://schemas.microsoft.com/office/powerpoint/2010/main" val="235402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6"/>
          <p:cNvGraphicFramePr>
            <a:graphicFrameLocks/>
          </p:cNvGraphicFramePr>
          <p:nvPr>
            <p:extLst>
              <p:ext uri="{D42A27DB-BD31-4B8C-83A1-F6EECF244321}">
                <p14:modId xmlns:p14="http://schemas.microsoft.com/office/powerpoint/2010/main" val="2576764341"/>
              </p:ext>
            </p:extLst>
          </p:nvPr>
        </p:nvGraphicFramePr>
        <p:xfrm>
          <a:off x="1685108" y="148281"/>
          <a:ext cx="8686801" cy="6835533"/>
        </p:xfrm>
        <a:graphic>
          <a:graphicData uri="http://schemas.openxmlformats.org/drawingml/2006/table">
            <a:tbl>
              <a:tblPr>
                <a:tableStyleId>{5C22544A-7EE6-4342-B048-85BDC9FD1C3A}</a:tableStyleId>
              </a:tblPr>
              <a:tblGrid>
                <a:gridCol w="2947773">
                  <a:extLst>
                    <a:ext uri="{9D8B030D-6E8A-4147-A177-3AD203B41FA5}">
                      <a16:colId xmlns:a16="http://schemas.microsoft.com/office/drawing/2014/main" val="3382023415"/>
                    </a:ext>
                  </a:extLst>
                </a:gridCol>
                <a:gridCol w="2869514">
                  <a:extLst>
                    <a:ext uri="{9D8B030D-6E8A-4147-A177-3AD203B41FA5}">
                      <a16:colId xmlns:a16="http://schemas.microsoft.com/office/drawing/2014/main" val="2261976908"/>
                    </a:ext>
                  </a:extLst>
                </a:gridCol>
                <a:gridCol w="2869514">
                  <a:extLst>
                    <a:ext uri="{9D8B030D-6E8A-4147-A177-3AD203B41FA5}">
                      <a16:colId xmlns:a16="http://schemas.microsoft.com/office/drawing/2014/main" val="3523868949"/>
                    </a:ext>
                  </a:extLst>
                </a:gridCol>
              </a:tblGrid>
              <a:tr h="459802">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Beginner</a:t>
                      </a:r>
                      <a:endParaRPr lang="en-US" sz="1800" b="1"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Intermediate</a:t>
                      </a:r>
                      <a:endParaRPr lang="en-US" sz="1800" b="1"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Advanced</a:t>
                      </a:r>
                      <a:endParaRPr lang="en-US" sz="1800" b="1"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extLst>
                  <a:ext uri="{0D108BD9-81ED-4DB2-BD59-A6C34878D82A}">
                    <a16:rowId xmlns:a16="http://schemas.microsoft.com/office/drawing/2014/main" val="1572414483"/>
                  </a:ext>
                </a:extLst>
              </a:tr>
              <a:tr h="2751134">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Participates</a:t>
                      </a:r>
                      <a:r>
                        <a:rPr lang="en-US" sz="1800" dirty="0">
                          <a:solidFill>
                            <a:srgbClr val="6A3588"/>
                          </a:solidFill>
                          <a:effectLst/>
                          <a:latin typeface="Corbel" panose="020B0503020204020204" pitchFamily="34" charset="0"/>
                        </a:rPr>
                        <a:t> in the process to </a:t>
                      </a:r>
                      <a:r>
                        <a:rPr lang="en-US" sz="1800" b="1" dirty="0">
                          <a:solidFill>
                            <a:srgbClr val="6A3588"/>
                          </a:solidFill>
                          <a:effectLst/>
                          <a:latin typeface="Corbel" panose="020B0503020204020204" pitchFamily="34" charset="0"/>
                        </a:rPr>
                        <a:t>become</a:t>
                      </a:r>
                      <a:r>
                        <a:rPr lang="en-US" sz="1800" dirty="0">
                          <a:solidFill>
                            <a:srgbClr val="6A3588"/>
                          </a:solidFill>
                          <a:effectLst/>
                          <a:latin typeface="Corbel" panose="020B0503020204020204" pitchFamily="34" charset="0"/>
                        </a:rPr>
                        <a:t> </a:t>
                      </a:r>
                      <a:r>
                        <a:rPr lang="en-US" sz="1800" b="1" dirty="0">
                          <a:solidFill>
                            <a:srgbClr val="6A3588"/>
                          </a:solidFill>
                          <a:effectLst/>
                          <a:latin typeface="Corbel" panose="020B0503020204020204" pitchFamily="34" charset="0"/>
                        </a:rPr>
                        <a:t>aware</a:t>
                      </a:r>
                      <a:r>
                        <a:rPr lang="en-US" sz="1800" dirty="0">
                          <a:solidFill>
                            <a:srgbClr val="6A3588"/>
                          </a:solidFill>
                          <a:effectLst/>
                          <a:latin typeface="Corbel" panose="020B0503020204020204" pitchFamily="34" charset="0"/>
                        </a:rPr>
                        <a:t> of emotional reactions and any tendency to view ethnic, racial, or any other oppressed groups in ways that may negatively impact nursing care</a:t>
                      </a:r>
                      <a:endParaRPr lang="en-US" sz="1800"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Recognizes </a:t>
                      </a:r>
                      <a:r>
                        <a:rPr lang="en-US" sz="1800" dirty="0">
                          <a:solidFill>
                            <a:srgbClr val="6A3588"/>
                          </a:solidFill>
                          <a:effectLst/>
                          <a:latin typeface="Corbel" panose="020B0503020204020204" pitchFamily="34" charset="0"/>
                        </a:rPr>
                        <a:t>and </a:t>
                      </a:r>
                      <a:r>
                        <a:rPr lang="en-US" sz="1800" b="1" dirty="0">
                          <a:solidFill>
                            <a:srgbClr val="6A3588"/>
                          </a:solidFill>
                          <a:effectLst/>
                          <a:latin typeface="Corbel" panose="020B0503020204020204" pitchFamily="34" charset="0"/>
                        </a:rPr>
                        <a:t>understands</a:t>
                      </a:r>
                      <a:r>
                        <a:rPr lang="en-US" sz="1800" dirty="0">
                          <a:solidFill>
                            <a:srgbClr val="6A3588"/>
                          </a:solidFill>
                          <a:effectLst/>
                          <a:latin typeface="Corbel" panose="020B0503020204020204" pitchFamily="34" charset="0"/>
                        </a:rPr>
                        <a:t> how culture, ethnicity, and race may impact rehabilitation care approaches and outcomes</a:t>
                      </a:r>
                      <a:endParaRPr lang="en-US" sz="1800"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Advocates </a:t>
                      </a:r>
                      <a:r>
                        <a:rPr lang="en-US" sz="1800" dirty="0">
                          <a:solidFill>
                            <a:srgbClr val="6A3588"/>
                          </a:solidFill>
                          <a:effectLst/>
                          <a:latin typeface="Corbel" panose="020B0503020204020204" pitchFamily="34" charset="0"/>
                        </a:rPr>
                        <a:t>and becomes actively involved with ethnically and racially diverse patient-families or any oppressed groups in and out of the workplace</a:t>
                      </a:r>
                      <a:endParaRPr lang="en-US" sz="1800"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extLst>
                  <a:ext uri="{0D108BD9-81ED-4DB2-BD59-A6C34878D82A}">
                    <a16:rowId xmlns:a16="http://schemas.microsoft.com/office/drawing/2014/main" val="780812201"/>
                  </a:ext>
                </a:extLst>
              </a:tr>
              <a:tr h="3133023">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Demonstrates</a:t>
                      </a:r>
                      <a:r>
                        <a:rPr lang="en-US" sz="1800" dirty="0">
                          <a:solidFill>
                            <a:srgbClr val="6A3588"/>
                          </a:solidFill>
                          <a:effectLst/>
                          <a:latin typeface="Corbel" panose="020B0503020204020204" pitchFamily="34" charset="0"/>
                        </a:rPr>
                        <a:t> caring competence in showing an awareness of how stereotypic attitudes and preconceived ideas affect any oppressed group</a:t>
                      </a:r>
                      <a:endParaRPr lang="en-US" sz="1800"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Seeks further knowledge</a:t>
                      </a:r>
                      <a:r>
                        <a:rPr lang="en-US" sz="1800" dirty="0">
                          <a:solidFill>
                            <a:srgbClr val="6A3588"/>
                          </a:solidFill>
                          <a:effectLst/>
                          <a:latin typeface="Corbel" panose="020B0503020204020204" pitchFamily="34" charset="0"/>
                        </a:rPr>
                        <a:t>, including relevant research evidence, for ways to adapt personal views to reflect greater respect for the worldviews of persons from other cultures in caring for patients-families</a:t>
                      </a:r>
                      <a:endParaRPr lang="en-US" sz="1800"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tc>
                  <a:txBody>
                    <a:bodyPr/>
                    <a:lstStyle/>
                    <a:p>
                      <a:pPr marL="0" marR="0">
                        <a:lnSpc>
                          <a:spcPct val="150000"/>
                        </a:lnSpc>
                        <a:spcBef>
                          <a:spcPts val="0"/>
                        </a:spcBef>
                        <a:spcAft>
                          <a:spcPts val="0"/>
                        </a:spcAft>
                      </a:pPr>
                      <a:r>
                        <a:rPr lang="en-US" sz="1800" b="1" dirty="0">
                          <a:solidFill>
                            <a:srgbClr val="6A3588"/>
                          </a:solidFill>
                          <a:effectLst/>
                          <a:latin typeface="Corbel" panose="020B0503020204020204" pitchFamily="34" charset="0"/>
                        </a:rPr>
                        <a:t>Applies</a:t>
                      </a:r>
                      <a:r>
                        <a:rPr lang="en-US" sz="1800" dirty="0">
                          <a:solidFill>
                            <a:srgbClr val="6A3588"/>
                          </a:solidFill>
                          <a:effectLst/>
                          <a:latin typeface="Corbel" panose="020B0503020204020204" pitchFamily="34" charset="0"/>
                        </a:rPr>
                        <a:t> current relevant valid and reliable research evidence that affects various underrepresented groups when designing or providing and evaluating care</a:t>
                      </a:r>
                      <a:endParaRPr lang="en-US" sz="1800" dirty="0">
                        <a:solidFill>
                          <a:srgbClr val="6A3588"/>
                        </a:solidFill>
                        <a:effectLst/>
                        <a:latin typeface="Corbel" panose="020B0503020204020204" pitchFamily="34" charset="0"/>
                        <a:ea typeface="Calibri" panose="020F0502020204030204" pitchFamily="34" charset="0"/>
                        <a:cs typeface="Times New Roman" panose="02020603050405020304" pitchFamily="18" charset="0"/>
                      </a:endParaRPr>
                    </a:p>
                  </a:txBody>
                  <a:tcPr marL="68308" marR="68308" marT="63248" marB="63248"/>
                </a:tc>
                <a:extLst>
                  <a:ext uri="{0D108BD9-81ED-4DB2-BD59-A6C34878D82A}">
                    <a16:rowId xmlns:a16="http://schemas.microsoft.com/office/drawing/2014/main" val="3797867565"/>
                  </a:ext>
                </a:extLst>
              </a:tr>
            </a:tbl>
          </a:graphicData>
        </a:graphic>
      </p:graphicFrame>
    </p:spTree>
    <p:extLst>
      <p:ext uri="{BB962C8B-B14F-4D97-AF65-F5344CB8AC3E}">
        <p14:creationId xmlns:p14="http://schemas.microsoft.com/office/powerpoint/2010/main" val="323237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5035"/>
          </a:xfrm>
        </p:spPr>
        <p:txBody>
          <a:bodyPr/>
          <a:lstStyle/>
          <a:p>
            <a:pPr algn="ctr"/>
            <a:r>
              <a:rPr lang="en-US" b="1" dirty="0">
                <a:solidFill>
                  <a:srgbClr val="6A3588"/>
                </a:solidFill>
              </a:rPr>
              <a:t>Case Story</a:t>
            </a:r>
          </a:p>
        </p:txBody>
      </p:sp>
      <p:sp>
        <p:nvSpPr>
          <p:cNvPr id="3" name="Content Placeholder 2"/>
          <p:cNvSpPr>
            <a:spLocks noGrp="1"/>
          </p:cNvSpPr>
          <p:nvPr>
            <p:ph idx="1"/>
          </p:nvPr>
        </p:nvSpPr>
        <p:spPr>
          <a:xfrm>
            <a:off x="838200" y="1280161"/>
            <a:ext cx="10515600" cy="4088674"/>
          </a:xfrm>
        </p:spPr>
        <p:txBody>
          <a:bodyPr/>
          <a:lstStyle/>
          <a:p>
            <a:pPr marL="0" indent="0">
              <a:buNone/>
            </a:pPr>
            <a:r>
              <a:rPr lang="en-US" dirty="0">
                <a:solidFill>
                  <a:srgbClr val="6A3588"/>
                </a:solidFill>
                <a:latin typeface="Corbel" panose="020B0503020204020204" pitchFamily="34" charset="0"/>
              </a:rPr>
              <a:t>45 yo Maria Hernandez, a small business owner and avid bicyclist, was struck by an auto and injured during a weekend ride, resulting in a SCI at the T-12 level. After medical stabilization, Maria was transferred to acute rehabilitation. Admission orders included a neurogenic bladder plan. The nurse approached her early in her stay regarding self-cath program and provided education regarding neurogenic bladder function. Maria politely refused stating she would not need to catheterize as she would regain bladder function shortly! Concerned, Maria’s nurse consulted the CNS as to how to proceed. She recommended the following strategies:</a:t>
            </a:r>
          </a:p>
          <a:p>
            <a:endParaRPr lang="en-US" dirty="0"/>
          </a:p>
          <a:p>
            <a:endParaRPr lang="en-US" dirty="0"/>
          </a:p>
        </p:txBody>
      </p:sp>
    </p:spTree>
    <p:extLst>
      <p:ext uri="{BB962C8B-B14F-4D97-AF65-F5344CB8AC3E}">
        <p14:creationId xmlns:p14="http://schemas.microsoft.com/office/powerpoint/2010/main" val="212458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8480" y="371720"/>
            <a:ext cx="7421880" cy="1325563"/>
          </a:xfrm>
        </p:spPr>
        <p:txBody>
          <a:bodyPr/>
          <a:lstStyle/>
          <a:p>
            <a:r>
              <a:rPr lang="en-US" b="1" dirty="0">
                <a:solidFill>
                  <a:srgbClr val="6A3588"/>
                </a:solidFill>
              </a:rPr>
              <a:t>ANCC Accreditation Statement</a:t>
            </a:r>
          </a:p>
        </p:txBody>
      </p:sp>
      <p:pic>
        <p:nvPicPr>
          <p:cNvPr id="4" name="Content Placeholder 3"/>
          <p:cNvPicPr>
            <a:picLocks noGrp="1" noChangeAspect="1"/>
          </p:cNvPicPr>
          <p:nvPr>
            <p:ph idx="1"/>
          </p:nvPr>
        </p:nvPicPr>
        <p:blipFill>
          <a:blip r:embed="rId2"/>
          <a:stretch>
            <a:fillRect/>
          </a:stretch>
        </p:blipFill>
        <p:spPr>
          <a:xfrm>
            <a:off x="951386" y="934703"/>
            <a:ext cx="1700832" cy="1525160"/>
          </a:xfrm>
          <a:prstGeom prst="rect">
            <a:avLst/>
          </a:prstGeom>
        </p:spPr>
      </p:pic>
      <p:sp>
        <p:nvSpPr>
          <p:cNvPr id="5" name="TextBox 2"/>
          <p:cNvSpPr txBox="1"/>
          <p:nvPr/>
        </p:nvSpPr>
        <p:spPr>
          <a:xfrm>
            <a:off x="2828027" y="1697283"/>
            <a:ext cx="8412587" cy="156966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solidFill>
                  <a:srgbClr val="6A3588"/>
                </a:solidFill>
              </a:rPr>
              <a:t>The Association of Rehabilitation Nurses (ARN) is accredited as a provider of nursing continuing professional development by the American Nurses Credentialing Center’s Commission on Accreditation.</a:t>
            </a:r>
          </a:p>
        </p:txBody>
      </p:sp>
    </p:spTree>
    <p:extLst>
      <p:ext uri="{BB962C8B-B14F-4D97-AF65-F5344CB8AC3E}">
        <p14:creationId xmlns:p14="http://schemas.microsoft.com/office/powerpoint/2010/main" val="362553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8911"/>
          </a:xfrm>
        </p:spPr>
        <p:txBody>
          <a:bodyPr/>
          <a:lstStyle/>
          <a:p>
            <a:pPr algn="ctr"/>
            <a:r>
              <a:rPr lang="en-US" b="1" dirty="0">
                <a:solidFill>
                  <a:srgbClr val="6A3588"/>
                </a:solidFill>
              </a:rPr>
              <a:t>Case Story (cont.)</a:t>
            </a:r>
          </a:p>
        </p:txBody>
      </p:sp>
      <p:sp>
        <p:nvSpPr>
          <p:cNvPr id="3" name="Content Placeholder 2"/>
          <p:cNvSpPr>
            <a:spLocks noGrp="1"/>
          </p:cNvSpPr>
          <p:nvPr>
            <p:ph idx="1"/>
          </p:nvPr>
        </p:nvSpPr>
        <p:spPr>
          <a:xfrm>
            <a:off x="940526" y="1254036"/>
            <a:ext cx="10189028" cy="4193176"/>
          </a:xfrm>
        </p:spPr>
        <p:txBody>
          <a:bodyPr>
            <a:normAutofit fontScale="92500" lnSpcReduction="20000"/>
          </a:bodyPr>
          <a:lstStyle/>
          <a:p>
            <a:pPr lvl="0">
              <a:buFont typeface="Wingdings" panose="05000000000000000000" pitchFamily="2" charset="2"/>
              <a:buChar char="ü"/>
            </a:pPr>
            <a:r>
              <a:rPr lang="en-US" dirty="0">
                <a:solidFill>
                  <a:srgbClr val="6A3588"/>
                </a:solidFill>
                <a:latin typeface="Corbel" panose="020B0503020204020204" pitchFamily="34" charset="0"/>
              </a:rPr>
              <a:t>Approach Maria in a positive manner; acknowledge her denial and fear related to this life-changing event</a:t>
            </a:r>
          </a:p>
          <a:p>
            <a:pPr lvl="0">
              <a:buFont typeface="Wingdings" panose="05000000000000000000" pitchFamily="2" charset="2"/>
              <a:buChar char="ü"/>
            </a:pPr>
            <a:r>
              <a:rPr lang="en-US" dirty="0">
                <a:solidFill>
                  <a:srgbClr val="6A3588"/>
                </a:solidFill>
                <a:latin typeface="Corbel" panose="020B0503020204020204" pitchFamily="34" charset="0"/>
              </a:rPr>
              <a:t>Consult with other IP team members as indicated for support (i.e. PT re: positioning </a:t>
            </a:r>
            <a:r>
              <a:rPr lang="en-US">
                <a:solidFill>
                  <a:srgbClr val="6A3588"/>
                </a:solidFill>
                <a:latin typeface="Corbel" panose="020B0503020204020204" pitchFamily="34" charset="0"/>
              </a:rPr>
              <a:t>aids, CNS </a:t>
            </a:r>
            <a:r>
              <a:rPr lang="en-US" dirty="0">
                <a:solidFill>
                  <a:srgbClr val="6A3588"/>
                </a:solidFill>
                <a:latin typeface="Corbel" panose="020B0503020204020204" pitchFamily="34" charset="0"/>
              </a:rPr>
              <a:t>regarding cath choices) </a:t>
            </a:r>
          </a:p>
          <a:p>
            <a:pPr lvl="0">
              <a:buFont typeface="Wingdings" panose="05000000000000000000" pitchFamily="2" charset="2"/>
              <a:buChar char="ü"/>
            </a:pPr>
            <a:r>
              <a:rPr lang="en-US" dirty="0">
                <a:solidFill>
                  <a:srgbClr val="6A3588"/>
                </a:solidFill>
                <a:latin typeface="Corbel" panose="020B0503020204020204" pitchFamily="34" charset="0"/>
              </a:rPr>
              <a:t>Provide step by step instructions as the nurse performs the procedure</a:t>
            </a:r>
          </a:p>
          <a:p>
            <a:pPr lvl="0">
              <a:buFont typeface="Wingdings" panose="05000000000000000000" pitchFamily="2" charset="2"/>
              <a:buChar char="ü"/>
            </a:pPr>
            <a:r>
              <a:rPr lang="en-US" dirty="0">
                <a:solidFill>
                  <a:srgbClr val="6A3588"/>
                </a:solidFill>
                <a:latin typeface="Corbel" panose="020B0503020204020204" pitchFamily="34" charset="0"/>
              </a:rPr>
              <a:t>Explain the bladder plan simply in a matter of fact manner, providing simple educational materials with diagrams and pictures</a:t>
            </a:r>
          </a:p>
          <a:p>
            <a:pPr lvl="0">
              <a:buFont typeface="Wingdings" panose="05000000000000000000" pitchFamily="2" charset="2"/>
              <a:buChar char="ü"/>
            </a:pPr>
            <a:r>
              <a:rPr lang="en-US" dirty="0">
                <a:solidFill>
                  <a:srgbClr val="6A3588"/>
                </a:solidFill>
                <a:latin typeface="Corbel" panose="020B0503020204020204" pitchFamily="34" charset="0"/>
              </a:rPr>
              <a:t>Collaborate with the OT regarding a specialized mirror that can assist Maria with visualization and facilitate self-cath </a:t>
            </a:r>
          </a:p>
          <a:p>
            <a:pPr lvl="0">
              <a:buFont typeface="Wingdings" panose="05000000000000000000" pitchFamily="2" charset="2"/>
              <a:buChar char="ü"/>
            </a:pPr>
            <a:r>
              <a:rPr lang="en-US" dirty="0">
                <a:solidFill>
                  <a:srgbClr val="6A3588"/>
                </a:solidFill>
                <a:latin typeface="Corbel" panose="020B0503020204020204" pitchFamily="34" charset="0"/>
              </a:rPr>
              <a:t>Attempt to have Maria participate in the self-cath each day “walking her through procedure each step of the way”  </a:t>
            </a:r>
          </a:p>
          <a:p>
            <a:endParaRPr lang="en-US" dirty="0"/>
          </a:p>
          <a:p>
            <a:endParaRPr lang="en-US" dirty="0"/>
          </a:p>
        </p:txBody>
      </p:sp>
    </p:spTree>
    <p:extLst>
      <p:ext uri="{BB962C8B-B14F-4D97-AF65-F5344CB8AC3E}">
        <p14:creationId xmlns:p14="http://schemas.microsoft.com/office/powerpoint/2010/main" val="2851220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629"/>
            <a:ext cx="10515600" cy="940525"/>
          </a:xfrm>
        </p:spPr>
        <p:txBody>
          <a:bodyPr/>
          <a:lstStyle/>
          <a:p>
            <a:pPr algn="ctr"/>
            <a:r>
              <a:rPr lang="en-US" b="1" dirty="0">
                <a:solidFill>
                  <a:srgbClr val="6A3588"/>
                </a:solidFill>
              </a:rPr>
              <a:t>Case Story (cont.)</a:t>
            </a:r>
          </a:p>
        </p:txBody>
      </p:sp>
      <p:sp>
        <p:nvSpPr>
          <p:cNvPr id="3" name="Content Placeholder 2"/>
          <p:cNvSpPr>
            <a:spLocks noGrp="1"/>
          </p:cNvSpPr>
          <p:nvPr>
            <p:ph idx="1"/>
          </p:nvPr>
        </p:nvSpPr>
        <p:spPr>
          <a:xfrm>
            <a:off x="838200" y="1267096"/>
            <a:ext cx="10515600" cy="5014369"/>
          </a:xfrm>
        </p:spPr>
        <p:txBody>
          <a:bodyPr>
            <a:normAutofit lnSpcReduction="10000"/>
          </a:bodyPr>
          <a:lstStyle/>
          <a:p>
            <a:pPr lvl="0">
              <a:buFont typeface="Wingdings" panose="05000000000000000000" pitchFamily="2" charset="2"/>
              <a:buChar char="ü"/>
            </a:pPr>
            <a:r>
              <a:rPr lang="en-US" dirty="0">
                <a:solidFill>
                  <a:srgbClr val="6A3588"/>
                </a:solidFill>
                <a:latin typeface="Corbel" panose="020B0503020204020204" pitchFamily="34" charset="0"/>
              </a:rPr>
              <a:t>After a few days of assisted practice; set up the supplies on the over bed table and have her attempt procedure providing positive reinforcement Maria was successful after several tries, which appeared to boost her confidence </a:t>
            </a:r>
          </a:p>
          <a:p>
            <a:pPr>
              <a:buFont typeface="Wingdings" panose="05000000000000000000" pitchFamily="2" charset="2"/>
              <a:buChar char="ü"/>
            </a:pPr>
            <a:r>
              <a:rPr lang="en-US" dirty="0">
                <a:solidFill>
                  <a:srgbClr val="6A3588"/>
                </a:solidFill>
                <a:latin typeface="Corbel" panose="020B0503020204020204" pitchFamily="34" charset="0"/>
              </a:rPr>
              <a:t>The nurse, CNS, and OT also had her initiate the cath procedure while in the wheelchair in the bathroom assisting her with clothing management and leg positioning </a:t>
            </a:r>
          </a:p>
          <a:p>
            <a:pPr>
              <a:buFont typeface="Wingdings" panose="05000000000000000000" pitchFamily="2" charset="2"/>
              <a:buChar char="ü"/>
            </a:pPr>
            <a:r>
              <a:rPr lang="en-US" dirty="0">
                <a:solidFill>
                  <a:srgbClr val="6A3588"/>
                </a:solidFill>
                <a:latin typeface="Corbel" panose="020B0503020204020204" pitchFamily="34" charset="0"/>
              </a:rPr>
              <a:t>Maria was discharged to home and was independent with her bladder program using a discreet hydrophilic cath product</a:t>
            </a:r>
          </a:p>
          <a:p>
            <a:pPr>
              <a:buFont typeface="Wingdings" panose="05000000000000000000" pitchFamily="2" charset="2"/>
              <a:buChar char="ü"/>
            </a:pPr>
            <a:r>
              <a:rPr lang="en-US" dirty="0">
                <a:solidFill>
                  <a:srgbClr val="6A3588"/>
                </a:solidFill>
                <a:latin typeface="Corbel" panose="020B0503020204020204" pitchFamily="34" charset="0"/>
              </a:rPr>
              <a:t>CNS followed up via Zoom. Maria was also referred to Home Health for PT/OT. Maria was provided with community resources including a community and web-based support group</a:t>
            </a:r>
          </a:p>
          <a:p>
            <a:endParaRPr lang="en-US" dirty="0">
              <a:solidFill>
                <a:srgbClr val="6A3588"/>
              </a:solidFill>
            </a:endParaRPr>
          </a:p>
        </p:txBody>
      </p:sp>
    </p:spTree>
    <p:extLst>
      <p:ext uri="{BB962C8B-B14F-4D97-AF65-F5344CB8AC3E}">
        <p14:creationId xmlns:p14="http://schemas.microsoft.com/office/powerpoint/2010/main" val="221298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8726"/>
          </a:xfrm>
        </p:spPr>
        <p:txBody>
          <a:bodyPr/>
          <a:lstStyle/>
          <a:p>
            <a:pPr algn="ctr"/>
            <a:r>
              <a:rPr lang="en-US" b="1" dirty="0">
                <a:solidFill>
                  <a:srgbClr val="6A3588"/>
                </a:solidFill>
              </a:rPr>
              <a:t>Case Story (cont.)</a:t>
            </a:r>
          </a:p>
        </p:txBody>
      </p:sp>
      <p:sp>
        <p:nvSpPr>
          <p:cNvPr id="3" name="Content Placeholder 2"/>
          <p:cNvSpPr>
            <a:spLocks noGrp="1"/>
          </p:cNvSpPr>
          <p:nvPr>
            <p:ph idx="1"/>
          </p:nvPr>
        </p:nvSpPr>
        <p:spPr>
          <a:xfrm>
            <a:off x="274320" y="1672046"/>
            <a:ext cx="11079480" cy="3043645"/>
          </a:xfrm>
        </p:spPr>
        <p:txBody>
          <a:bodyPr/>
          <a:lstStyle/>
          <a:p>
            <a:pPr>
              <a:buFont typeface="Wingdings" panose="05000000000000000000" pitchFamily="2" charset="2"/>
              <a:buChar char="ü"/>
            </a:pPr>
            <a:r>
              <a:rPr lang="en-US" sz="3200" dirty="0">
                <a:solidFill>
                  <a:srgbClr val="6A3588"/>
                </a:solidFill>
                <a:latin typeface="Corbel" panose="020B0503020204020204" pitchFamily="34" charset="0"/>
              </a:rPr>
              <a:t>Which competencies were demonstrated in the above scenario?</a:t>
            </a:r>
          </a:p>
          <a:p>
            <a:pPr marL="0" indent="0">
              <a:buNone/>
            </a:pPr>
            <a:endParaRPr lang="en-US" dirty="0">
              <a:solidFill>
                <a:srgbClr val="6A3588"/>
              </a:solidFill>
              <a:latin typeface="Corbel" panose="020B0503020204020204" pitchFamily="34" charset="0"/>
            </a:endParaRPr>
          </a:p>
          <a:p>
            <a:pPr marL="0" indent="0">
              <a:buNone/>
            </a:pPr>
            <a:r>
              <a:rPr lang="en-US" dirty="0">
                <a:solidFill>
                  <a:srgbClr val="6A3588"/>
                </a:solidFill>
                <a:latin typeface="Corbel" panose="020B0503020204020204" pitchFamily="34" charset="0"/>
              </a:rPr>
              <a:t>1.1, 1.2, 1.3, 1.4, 2.1, 2.2, 2.3, 3.2, 3.4, 4.3</a:t>
            </a:r>
          </a:p>
          <a:p>
            <a:pPr marL="0" indent="0">
              <a:buNone/>
            </a:pPr>
            <a:endParaRPr lang="en-US" dirty="0"/>
          </a:p>
          <a:p>
            <a:endParaRPr lang="en-US" dirty="0"/>
          </a:p>
        </p:txBody>
      </p:sp>
    </p:spTree>
    <p:extLst>
      <p:ext uri="{BB962C8B-B14F-4D97-AF65-F5344CB8AC3E}">
        <p14:creationId xmlns:p14="http://schemas.microsoft.com/office/powerpoint/2010/main" val="3638227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latin typeface="Corbel" panose="020B0503020204020204" pitchFamily="34" charset="0"/>
              </a:rPr>
              <a:t>Clinical Relevance</a:t>
            </a:r>
            <a:endParaRPr lang="en-US" dirty="0">
              <a:solidFill>
                <a:srgbClr val="6A3588"/>
              </a:solidFill>
            </a:endParaRPr>
          </a:p>
        </p:txBody>
      </p:sp>
      <p:sp>
        <p:nvSpPr>
          <p:cNvPr id="3" name="Content Placeholder 2"/>
          <p:cNvSpPr>
            <a:spLocks noGrp="1"/>
          </p:cNvSpPr>
          <p:nvPr>
            <p:ph idx="1"/>
          </p:nvPr>
        </p:nvSpPr>
        <p:spPr>
          <a:xfrm>
            <a:off x="182880" y="1825626"/>
            <a:ext cx="11299372" cy="2798626"/>
          </a:xfrm>
        </p:spPr>
        <p:txBody>
          <a:bodyPr/>
          <a:lstStyle/>
          <a:p>
            <a:pPr>
              <a:buFont typeface="Wingdings" panose="05000000000000000000" pitchFamily="2" charset="2"/>
              <a:buChar char="ü"/>
            </a:pPr>
            <a:r>
              <a:rPr lang="en-US" sz="3200" dirty="0">
                <a:solidFill>
                  <a:srgbClr val="6A3588"/>
                </a:solidFill>
                <a:latin typeface="Corbel" panose="020B0503020204020204" pitchFamily="34" charset="0"/>
              </a:rPr>
              <a:t>The updated Competency Model for Professional Rehabilitation Nursing provides:</a:t>
            </a:r>
          </a:p>
          <a:p>
            <a:pPr lvl="1">
              <a:buFont typeface="Wingdings" panose="05000000000000000000" pitchFamily="2" charset="2"/>
              <a:buChar char="ü"/>
            </a:pPr>
            <a:r>
              <a:rPr lang="en-US" sz="2800" dirty="0">
                <a:solidFill>
                  <a:schemeClr val="accent2">
                    <a:lumMod val="75000"/>
                  </a:schemeClr>
                </a:solidFill>
                <a:latin typeface="Corbel" panose="020B0503020204020204" pitchFamily="34" charset="0"/>
              </a:rPr>
              <a:t>A unique structure in which rehabilitation nurses practice at various levels of proficiency in different settings across continuum</a:t>
            </a:r>
          </a:p>
          <a:p>
            <a:pPr lvl="1">
              <a:buFont typeface="Wingdings" panose="05000000000000000000" pitchFamily="2" charset="2"/>
              <a:buChar char="ü"/>
            </a:pPr>
            <a:r>
              <a:rPr lang="en-US" sz="2800" dirty="0">
                <a:solidFill>
                  <a:schemeClr val="accent2">
                    <a:lumMod val="75000"/>
                  </a:schemeClr>
                </a:solidFill>
                <a:latin typeface="Corbel" panose="020B0503020204020204" pitchFamily="34" charset="0"/>
              </a:rPr>
              <a:t>Insight into current practice and the advancement of our specialty practice</a:t>
            </a:r>
          </a:p>
          <a:p>
            <a:pPr marL="0" indent="0">
              <a:buNone/>
            </a:pPr>
            <a:endParaRPr lang="en-US" dirty="0">
              <a:solidFill>
                <a:schemeClr val="accent2">
                  <a:lumMod val="75000"/>
                </a:schemeClr>
              </a:solidFill>
              <a:latin typeface="Corbel" panose="020B0503020204020204" pitchFamily="34" charset="0"/>
            </a:endParaRPr>
          </a:p>
          <a:p>
            <a:endParaRPr lang="en-US" dirty="0"/>
          </a:p>
        </p:txBody>
      </p:sp>
    </p:spTree>
    <p:extLst>
      <p:ext uri="{BB962C8B-B14F-4D97-AF65-F5344CB8AC3E}">
        <p14:creationId xmlns:p14="http://schemas.microsoft.com/office/powerpoint/2010/main" val="702729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344"/>
          </a:xfrm>
        </p:spPr>
        <p:txBody>
          <a:bodyPr/>
          <a:lstStyle/>
          <a:p>
            <a:pPr algn="ctr"/>
            <a:r>
              <a:rPr lang="en-US" b="1" dirty="0">
                <a:solidFill>
                  <a:srgbClr val="6A3588"/>
                </a:solidFill>
                <a:latin typeface="Corbel" panose="020B0503020204020204" pitchFamily="34" charset="0"/>
              </a:rPr>
              <a:t>Clinical Relevance (cont.)</a:t>
            </a:r>
            <a:endParaRPr lang="en-US" dirty="0">
              <a:solidFill>
                <a:srgbClr val="6A3588"/>
              </a:solidFill>
            </a:endParaRPr>
          </a:p>
        </p:txBody>
      </p:sp>
      <p:sp>
        <p:nvSpPr>
          <p:cNvPr id="3" name="Content Placeholder 2"/>
          <p:cNvSpPr>
            <a:spLocks noGrp="1"/>
          </p:cNvSpPr>
          <p:nvPr>
            <p:ph idx="1"/>
          </p:nvPr>
        </p:nvSpPr>
        <p:spPr>
          <a:xfrm>
            <a:off x="248194" y="1227910"/>
            <a:ext cx="11011989" cy="3722913"/>
          </a:xfrm>
        </p:spPr>
        <p:txBody>
          <a:bodyPr>
            <a:normAutofit lnSpcReduction="10000"/>
          </a:bodyPr>
          <a:lstStyle/>
          <a:p>
            <a:pPr>
              <a:buFont typeface="Wingdings" panose="05000000000000000000" pitchFamily="2" charset="2"/>
              <a:buChar char="ü"/>
            </a:pPr>
            <a:r>
              <a:rPr lang="en-US" sz="3200" dirty="0">
                <a:solidFill>
                  <a:srgbClr val="6A3588"/>
                </a:solidFill>
                <a:latin typeface="Corbel" panose="020B0503020204020204" pitchFamily="34" charset="0"/>
              </a:rPr>
              <a:t>Application for Model utilization include</a:t>
            </a:r>
            <a:r>
              <a:rPr lang="en-US" dirty="0">
                <a:solidFill>
                  <a:srgbClr val="6A3588"/>
                </a:solidFill>
                <a:latin typeface="Corbel" panose="020B0503020204020204" pitchFamily="34" charset="0"/>
              </a:rPr>
              <a:t>:</a:t>
            </a:r>
          </a:p>
          <a:p>
            <a:pPr lvl="1">
              <a:buFont typeface="Wingdings" panose="05000000000000000000" pitchFamily="2" charset="2"/>
              <a:buChar char="ü"/>
            </a:pPr>
            <a:r>
              <a:rPr lang="en-US" sz="2800" dirty="0">
                <a:solidFill>
                  <a:schemeClr val="accent2">
                    <a:lumMod val="75000"/>
                  </a:schemeClr>
                </a:solidFill>
                <a:latin typeface="Corbel" panose="020B0503020204020204" pitchFamily="34" charset="0"/>
              </a:rPr>
              <a:t>Map for educational and clinical practice (i.e. educational needs assessment; framework for academic , staff orientation/onboarding, CEU course, or clinical ladder programs based on proficiency levels; template for recruitment; role description/delineation on IP teams)</a:t>
            </a:r>
          </a:p>
          <a:p>
            <a:pPr>
              <a:buFont typeface="Wingdings" panose="05000000000000000000" pitchFamily="2" charset="2"/>
              <a:buChar char="ü"/>
            </a:pPr>
            <a:r>
              <a:rPr lang="en-US" sz="3200" dirty="0">
                <a:solidFill>
                  <a:srgbClr val="6A3588"/>
                </a:solidFill>
                <a:latin typeface="Corbel" panose="020B0503020204020204" pitchFamily="34" charset="0"/>
              </a:rPr>
              <a:t>Integrated into the ARN educational materials:</a:t>
            </a:r>
          </a:p>
          <a:p>
            <a:pPr lvl="1">
              <a:buFont typeface="Wingdings" panose="05000000000000000000" pitchFamily="2" charset="2"/>
              <a:buChar char="ü"/>
            </a:pPr>
            <a:r>
              <a:rPr lang="en-US" sz="2800" i="1" dirty="0">
                <a:solidFill>
                  <a:schemeClr val="accent2">
                    <a:lumMod val="75000"/>
                  </a:schemeClr>
                </a:solidFill>
                <a:latin typeface="Corbel" panose="020B0503020204020204" pitchFamily="34" charset="0"/>
              </a:rPr>
              <a:t>Core Curriculum</a:t>
            </a:r>
            <a:r>
              <a:rPr lang="en-US" sz="2800" dirty="0">
                <a:solidFill>
                  <a:schemeClr val="accent2">
                    <a:lumMod val="75000"/>
                  </a:schemeClr>
                </a:solidFill>
                <a:latin typeface="Corbel" panose="020B0503020204020204" pitchFamily="34" charset="0"/>
              </a:rPr>
              <a:t>, webinars, conference and/or publications  </a:t>
            </a:r>
          </a:p>
          <a:p>
            <a:pPr lvl="1">
              <a:buFont typeface="Wingdings" panose="05000000000000000000" pitchFamily="2" charset="2"/>
              <a:buChar char="ü"/>
            </a:pPr>
            <a:r>
              <a:rPr lang="en-US" sz="2800" dirty="0">
                <a:solidFill>
                  <a:schemeClr val="accent2">
                    <a:lumMod val="75000"/>
                  </a:schemeClr>
                </a:solidFill>
                <a:latin typeface="Corbel" panose="020B0503020204020204" pitchFamily="34" charset="0"/>
              </a:rPr>
              <a:t>Various teaching scenarios are available of the ARN website – </a:t>
            </a:r>
            <a:r>
              <a:rPr lang="en-US" sz="2800" dirty="0">
                <a:solidFill>
                  <a:schemeClr val="accent2">
                    <a:lumMod val="75000"/>
                  </a:schemeClr>
                </a:solidFill>
                <a:latin typeface="Corbel" panose="020B0503020204020204" pitchFamily="34" charset="0"/>
                <a:hlinkClick r:id="rId2" action="ppaction://hlinkfile"/>
              </a:rPr>
              <a:t>rehabnurse.org</a:t>
            </a:r>
            <a:endParaRPr lang="en-US" sz="2800" dirty="0">
              <a:solidFill>
                <a:schemeClr val="accent2">
                  <a:lumMod val="75000"/>
                </a:schemeClr>
              </a:solidFill>
              <a:latin typeface="Corbel" panose="020B0503020204020204" pitchFamily="34" charset="0"/>
            </a:endParaRPr>
          </a:p>
          <a:p>
            <a:pPr lvl="1">
              <a:buFont typeface="Wingdings" panose="05000000000000000000" pitchFamily="2" charset="2"/>
              <a:buChar char="ü"/>
            </a:pPr>
            <a:endParaRPr lang="en-US" dirty="0">
              <a:solidFill>
                <a:schemeClr val="accent2">
                  <a:lumMod val="75000"/>
                </a:schemeClr>
              </a:solidFill>
              <a:latin typeface="Corbel" panose="020B0503020204020204" pitchFamily="34" charset="0"/>
            </a:endParaRP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111261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0715"/>
          </a:xfrm>
        </p:spPr>
        <p:txBody>
          <a:bodyPr>
            <a:normAutofit fontScale="90000"/>
          </a:bodyPr>
          <a:lstStyle/>
          <a:p>
            <a:pPr algn="ctr"/>
            <a:r>
              <a:rPr lang="en-US" b="1" dirty="0">
                <a:solidFill>
                  <a:srgbClr val="6A3588"/>
                </a:solidFill>
                <a:latin typeface="Corbel" panose="020B0503020204020204" pitchFamily="34" charset="0"/>
              </a:rPr>
              <a:t>Conclusion</a:t>
            </a:r>
            <a:endParaRPr lang="en-US" b="1" dirty="0">
              <a:solidFill>
                <a:srgbClr val="6A3588"/>
              </a:solidFill>
            </a:endParaRPr>
          </a:p>
        </p:txBody>
      </p:sp>
      <p:sp>
        <p:nvSpPr>
          <p:cNvPr id="3" name="Content Placeholder 2"/>
          <p:cNvSpPr>
            <a:spLocks noGrp="1"/>
          </p:cNvSpPr>
          <p:nvPr>
            <p:ph idx="1"/>
          </p:nvPr>
        </p:nvSpPr>
        <p:spPr>
          <a:xfrm>
            <a:off x="511630" y="1567543"/>
            <a:ext cx="10617924" cy="3526971"/>
          </a:xfrm>
        </p:spPr>
        <p:txBody>
          <a:bodyPr/>
          <a:lstStyle/>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Rehabilitation nursing has evolved and encompasses nursing in various settings across healthcare continuum</a:t>
            </a:r>
          </a:p>
          <a:p>
            <a:pPr>
              <a:buFont typeface="Wingdings" panose="05000000000000000000" pitchFamily="2" charset="2"/>
              <a:buChar char="ü"/>
            </a:pPr>
            <a:r>
              <a:rPr lang="en-US" sz="3200" dirty="0">
                <a:solidFill>
                  <a:srgbClr val="6A3588"/>
                </a:solidFill>
                <a:latin typeface="Corbel" panose="020B0503020204020204" pitchFamily="34" charset="0"/>
              </a:rPr>
              <a:t>Unites the global rehabilitation nurse community through clarification of roles at different proficiency levels</a:t>
            </a:r>
          </a:p>
          <a:p>
            <a:pPr marL="0" indent="0">
              <a:buNone/>
            </a:pPr>
            <a:endParaRPr lang="en-US" dirty="0">
              <a:solidFill>
                <a:schemeClr val="accent5">
                  <a:lumMod val="75000"/>
                </a:schemeClr>
              </a:solidFill>
              <a:latin typeface="Corbel" panose="020B0503020204020204" pitchFamily="34" charset="0"/>
            </a:endParaRPr>
          </a:p>
          <a:p>
            <a:pPr marL="0" indent="0">
              <a:buNone/>
            </a:pPr>
            <a:endParaRPr lang="en-US" dirty="0"/>
          </a:p>
        </p:txBody>
      </p:sp>
    </p:spTree>
    <p:extLst>
      <p:ext uri="{BB962C8B-B14F-4D97-AF65-F5344CB8AC3E}">
        <p14:creationId xmlns:p14="http://schemas.microsoft.com/office/powerpoint/2010/main" val="230380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rPr>
              <a:t> </a:t>
            </a:r>
            <a:br>
              <a:rPr lang="en-US" b="1" dirty="0">
                <a:solidFill>
                  <a:srgbClr val="6A3588"/>
                </a:solidFill>
              </a:rPr>
            </a:br>
            <a:endParaRPr lang="en-US" b="1" dirty="0">
              <a:solidFill>
                <a:srgbClr val="6A3588"/>
              </a:solidFill>
            </a:endParaRPr>
          </a:p>
        </p:txBody>
      </p:sp>
      <p:sp>
        <p:nvSpPr>
          <p:cNvPr id="3" name="Content Placeholder 2"/>
          <p:cNvSpPr>
            <a:spLocks noGrp="1"/>
          </p:cNvSpPr>
          <p:nvPr>
            <p:ph idx="1"/>
          </p:nvPr>
        </p:nvSpPr>
        <p:spPr>
          <a:xfrm>
            <a:off x="1031966" y="1554480"/>
            <a:ext cx="10321834" cy="3213463"/>
          </a:xfrm>
        </p:spPr>
        <p:txBody>
          <a:bodyPr/>
          <a:lstStyle/>
          <a:p>
            <a:pPr>
              <a:buFont typeface="Wingdings" panose="05000000000000000000" pitchFamily="2" charset="2"/>
              <a:buChar char="ü"/>
            </a:pPr>
            <a:endParaRPr lang="en-US" sz="3600" dirty="0">
              <a:solidFill>
                <a:srgbClr val="6A3588"/>
              </a:solidFill>
              <a:hlinkClick r:id="rId2"/>
            </a:endParaRPr>
          </a:p>
          <a:p>
            <a:pPr>
              <a:buFont typeface="Wingdings" panose="05000000000000000000" pitchFamily="2" charset="2"/>
              <a:buChar char="ü"/>
            </a:pPr>
            <a:endParaRPr lang="en-US" sz="3600" dirty="0">
              <a:solidFill>
                <a:srgbClr val="6A3588"/>
              </a:solidFill>
              <a:hlinkClick r:id="rId2"/>
            </a:endParaRPr>
          </a:p>
          <a:p>
            <a:pPr>
              <a:buFont typeface="Wingdings" panose="05000000000000000000" pitchFamily="2" charset="2"/>
              <a:buChar char="ü"/>
            </a:pPr>
            <a:endParaRPr lang="en-US" sz="3600" dirty="0">
              <a:solidFill>
                <a:srgbClr val="6A3588"/>
              </a:solidFill>
              <a:hlinkClick r:id="rId2"/>
            </a:endParaRPr>
          </a:p>
          <a:p>
            <a:pPr>
              <a:buFont typeface="Wingdings" panose="05000000000000000000" pitchFamily="2" charset="2"/>
              <a:buChar char="ü"/>
            </a:pPr>
            <a:r>
              <a:rPr lang="en-US" sz="3600" dirty="0">
                <a:solidFill>
                  <a:srgbClr val="6A3588"/>
                </a:solidFill>
                <a:hlinkClick r:id="rId2"/>
              </a:rPr>
              <a:t>Jill.rye@avera.org</a:t>
            </a:r>
            <a:endParaRPr lang="en-US" sz="3600" dirty="0">
              <a:solidFill>
                <a:srgbClr val="6A3588"/>
              </a:solidFill>
            </a:endParaRPr>
          </a:p>
          <a:p>
            <a:pPr>
              <a:buFont typeface="Wingdings" panose="05000000000000000000" pitchFamily="2" charset="2"/>
              <a:buChar char="ü"/>
            </a:pPr>
            <a:r>
              <a:rPr lang="en-US" sz="3600" dirty="0">
                <a:solidFill>
                  <a:srgbClr val="6A3588"/>
                </a:solidFill>
                <a:hlinkClick r:id="rId3"/>
              </a:rPr>
              <a:t>svaughn@fullerton.edu</a:t>
            </a:r>
            <a:endParaRPr lang="en-US" sz="3600" dirty="0">
              <a:solidFill>
                <a:srgbClr val="6A3588"/>
              </a:solidFill>
            </a:endParaRPr>
          </a:p>
          <a:p>
            <a:pPr marL="0" indent="0">
              <a:buNone/>
            </a:pPr>
            <a:endParaRPr lang="en-US" dirty="0"/>
          </a:p>
          <a:p>
            <a:pPr marL="0" indent="0">
              <a:buNone/>
            </a:pPr>
            <a:endParaRPr lang="en-US" dirty="0"/>
          </a:p>
          <a:p>
            <a:endParaRPr lang="en-US" dirty="0"/>
          </a:p>
        </p:txBody>
      </p:sp>
      <p:pic>
        <p:nvPicPr>
          <p:cNvPr id="6" name="Picture 5" descr="Thank you 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0" y="1554480"/>
            <a:ext cx="9144000" cy="1881051"/>
          </a:xfrm>
          <a:prstGeom prst="rect">
            <a:avLst/>
          </a:prstGeom>
        </p:spPr>
      </p:pic>
    </p:spTree>
    <p:extLst>
      <p:ext uri="{BB962C8B-B14F-4D97-AF65-F5344CB8AC3E}">
        <p14:creationId xmlns:p14="http://schemas.microsoft.com/office/powerpoint/2010/main" val="110735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2364" y="441325"/>
            <a:ext cx="6907271" cy="1047841"/>
          </a:xfrm>
        </p:spPr>
        <p:txBody>
          <a:bodyPr>
            <a:normAutofit/>
          </a:bodyPr>
          <a:lstStyle/>
          <a:p>
            <a:r>
              <a:rPr lang="en-US" sz="4000" b="1" dirty="0">
                <a:solidFill>
                  <a:srgbClr val="6A3588"/>
                </a:solidFill>
                <a:latin typeface="Corbel" panose="020B0503020204020204" pitchFamily="34" charset="0"/>
              </a:rPr>
              <a:t>Speaker Disclosure Statement</a:t>
            </a:r>
          </a:p>
        </p:txBody>
      </p:sp>
      <p:sp>
        <p:nvSpPr>
          <p:cNvPr id="4" name="Content Placeholder 3"/>
          <p:cNvSpPr txBox="1">
            <a:spLocks noGrp="1"/>
          </p:cNvSpPr>
          <p:nvPr>
            <p:ph idx="1"/>
          </p:nvPr>
        </p:nvSpPr>
        <p:spPr>
          <a:xfrm>
            <a:off x="1775460" y="1685280"/>
            <a:ext cx="8641080" cy="4704878"/>
          </a:xfrm>
          <a:prstGeom prst="rect">
            <a:avLst/>
          </a:prstGeom>
          <a:noFill/>
        </p:spPr>
        <p:txBody>
          <a:bodyPr wrap="square" rtlCol="0">
            <a:spAutoFit/>
          </a:bodyPr>
          <a:lstStyle/>
          <a:p>
            <a:pPr marL="0" indent="0" algn="ctr">
              <a:buNone/>
            </a:pPr>
            <a:r>
              <a:rPr lang="en-US" sz="2400" dirty="0">
                <a:solidFill>
                  <a:srgbClr val="6A3588"/>
                </a:solidFill>
                <a:latin typeface="Corbel" panose="020B0503020204020204" pitchFamily="34" charset="0"/>
              </a:rPr>
              <a:t>Jill Rye DNP, RN,CRRN, CNL, FARN</a:t>
            </a:r>
            <a:r>
              <a:rPr lang="en-US" sz="2400" dirty="0">
                <a:solidFill>
                  <a:srgbClr val="6A3588"/>
                </a:solidFill>
              </a:rPr>
              <a:t> - Clinical Nurse Leader, Avera McKennan Hospital, Sioux Fall, SD </a:t>
            </a:r>
          </a:p>
          <a:p>
            <a:pPr marL="0" indent="0" algn="ctr">
              <a:buNone/>
            </a:pPr>
            <a:r>
              <a:rPr lang="en-US" sz="2400" dirty="0">
                <a:solidFill>
                  <a:srgbClr val="6A3588"/>
                </a:solidFill>
              </a:rPr>
              <a:t>Stephanie Vaughn </a:t>
            </a:r>
            <a:r>
              <a:rPr lang="en-US" sz="2400" dirty="0">
                <a:solidFill>
                  <a:srgbClr val="6A3588"/>
                </a:solidFill>
                <a:latin typeface="Corbel" panose="020B0503020204020204" pitchFamily="34" charset="0"/>
              </a:rPr>
              <a:t>PhD, RN, CRRN, FAHA, FARN – Professor Emeritus, California State University, Fullerton</a:t>
            </a:r>
            <a:br>
              <a:rPr lang="en-US" sz="2400" dirty="0">
                <a:solidFill>
                  <a:srgbClr val="6A3588"/>
                </a:solidFill>
                <a:latin typeface="Corbel" panose="020B0503020204020204" pitchFamily="34" charset="0"/>
              </a:rPr>
            </a:br>
            <a:r>
              <a:rPr lang="en-US" sz="2400" dirty="0">
                <a:solidFill>
                  <a:srgbClr val="6A3588"/>
                </a:solidFill>
                <a:latin typeface="Corbel" panose="020B0503020204020204" pitchFamily="34" charset="0"/>
              </a:rPr>
              <a:t>Clinical Nurse Specialist, Encompass Health Rehabilitation Hospital of Tustin (CA)</a:t>
            </a:r>
            <a:br>
              <a:rPr lang="en-US" sz="2400" dirty="0">
                <a:solidFill>
                  <a:srgbClr val="6A3588"/>
                </a:solidFill>
                <a:latin typeface="Corbel" panose="020B0503020204020204" pitchFamily="34" charset="0"/>
              </a:rPr>
            </a:br>
            <a:endParaRPr lang="en-US" sz="2400" dirty="0">
              <a:solidFill>
                <a:srgbClr val="6A3588"/>
              </a:solidFill>
            </a:endParaRPr>
          </a:p>
          <a:p>
            <a:pPr marL="0" indent="0" algn="ctr">
              <a:lnSpc>
                <a:spcPct val="90000"/>
              </a:lnSpc>
              <a:buNone/>
            </a:pPr>
            <a:r>
              <a:rPr lang="en-US" sz="2400" dirty="0">
                <a:solidFill>
                  <a:srgbClr val="6A3588"/>
                </a:solidFill>
              </a:rPr>
              <a:t>No off-label use will be discussed.</a:t>
            </a:r>
          </a:p>
          <a:p>
            <a:pPr marL="0" indent="0" algn="ctr">
              <a:buNone/>
            </a:pPr>
            <a:endParaRPr lang="en-US" sz="2400" dirty="0">
              <a:solidFill>
                <a:srgbClr val="6A3588"/>
              </a:solidFill>
            </a:endParaRPr>
          </a:p>
          <a:p>
            <a:pPr marL="0" indent="0" algn="ctr">
              <a:buNone/>
            </a:pPr>
            <a:r>
              <a:rPr lang="en-US" sz="2400" dirty="0">
                <a:solidFill>
                  <a:srgbClr val="6A3588"/>
                </a:solidFill>
              </a:rPr>
              <a:t>Stephanie Vaughn is a member of International Continence Expert Forum (ICEF) – Hollister, Inc.</a:t>
            </a:r>
            <a:br>
              <a:rPr lang="en-US" sz="2400" dirty="0">
                <a:solidFill>
                  <a:srgbClr val="6A3588"/>
                </a:solidFill>
              </a:rPr>
            </a:br>
            <a:endParaRPr lang="en-US" sz="2400" dirty="0">
              <a:solidFill>
                <a:srgbClr val="6A3588"/>
              </a:solidFill>
            </a:endParaRPr>
          </a:p>
        </p:txBody>
      </p:sp>
    </p:spTree>
    <p:extLst>
      <p:ext uri="{BB962C8B-B14F-4D97-AF65-F5344CB8AC3E}">
        <p14:creationId xmlns:p14="http://schemas.microsoft.com/office/powerpoint/2010/main" val="924652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7104"/>
          </a:xfrm>
        </p:spPr>
        <p:txBody>
          <a:bodyPr>
            <a:normAutofit/>
          </a:bodyPr>
          <a:lstStyle/>
          <a:p>
            <a:pPr algn="ctr"/>
            <a:r>
              <a:rPr lang="en-US" b="1" dirty="0">
                <a:solidFill>
                  <a:srgbClr val="6A3588"/>
                </a:solidFill>
                <a:latin typeface="Corbel" panose="020B0503020204020204" pitchFamily="34" charset="0"/>
              </a:rPr>
              <a:t>Learning Outcomes</a:t>
            </a:r>
          </a:p>
        </p:txBody>
      </p:sp>
      <p:sp>
        <p:nvSpPr>
          <p:cNvPr id="3" name="Content Placeholder 2"/>
          <p:cNvSpPr>
            <a:spLocks noGrp="1"/>
          </p:cNvSpPr>
          <p:nvPr>
            <p:ph idx="1"/>
          </p:nvPr>
        </p:nvSpPr>
        <p:spPr>
          <a:xfrm>
            <a:off x="838200" y="1825625"/>
            <a:ext cx="9729651" cy="3647712"/>
          </a:xfrm>
        </p:spPr>
        <p:txBody>
          <a:bodyPr>
            <a:normAutofit/>
          </a:bodyPr>
          <a:lstStyle/>
          <a:p>
            <a:pPr marL="685783" indent="-685783">
              <a:buFont typeface="+mj-lt"/>
              <a:buAutoNum type="arabicPeriod"/>
            </a:pPr>
            <a:r>
              <a:rPr lang="en-US" sz="3200" dirty="0">
                <a:solidFill>
                  <a:srgbClr val="6A3588"/>
                </a:solidFill>
                <a:latin typeface="Corbel" panose="020B0503020204020204" pitchFamily="34" charset="0"/>
              </a:rPr>
              <a:t>Describe the ARN Competency Model</a:t>
            </a:r>
          </a:p>
          <a:p>
            <a:pPr marL="685783" indent="-685783">
              <a:buFont typeface="+mj-lt"/>
              <a:buAutoNum type="arabicPeriod"/>
            </a:pPr>
            <a:r>
              <a:rPr lang="en-US" sz="3200" dirty="0">
                <a:solidFill>
                  <a:schemeClr val="accent2">
                    <a:lumMod val="75000"/>
                  </a:schemeClr>
                </a:solidFill>
                <a:latin typeface="Corbel" panose="020B0503020204020204" pitchFamily="34" charset="0"/>
              </a:rPr>
              <a:t>Discuss Task Force strategies for review of the Model and identify key revisions made to the Model</a:t>
            </a:r>
          </a:p>
          <a:p>
            <a:pPr marL="685783" indent="-685783">
              <a:buFont typeface="+mj-lt"/>
              <a:buAutoNum type="arabicPeriod"/>
            </a:pPr>
            <a:r>
              <a:rPr lang="en-US" sz="3200" dirty="0">
                <a:solidFill>
                  <a:srgbClr val="6A3588"/>
                </a:solidFill>
                <a:latin typeface="Corbel" panose="020B0503020204020204" pitchFamily="34" charset="0"/>
              </a:rPr>
              <a:t>State outcomes/implications for professional rehabilitation nursing practice within an intra/interprofessional team.</a:t>
            </a:r>
          </a:p>
        </p:txBody>
      </p:sp>
    </p:spTree>
    <p:extLst>
      <p:ext uri="{BB962C8B-B14F-4D97-AF65-F5344CB8AC3E}">
        <p14:creationId xmlns:p14="http://schemas.microsoft.com/office/powerpoint/2010/main" val="85680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latin typeface="Corbel" panose="020B0503020204020204" pitchFamily="34" charset="0"/>
              </a:rPr>
              <a:t>Why a Competency Model</a:t>
            </a:r>
            <a:r>
              <a:rPr lang="en-US" b="1" dirty="0">
                <a:latin typeface="Corbel" panose="020B0503020204020204" pitchFamily="34" charset="0"/>
              </a:rPr>
              <a:t>?</a:t>
            </a:r>
            <a:endParaRPr lang="en-US" b="1" dirty="0"/>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solidFill>
                  <a:srgbClr val="6A3588"/>
                </a:solidFill>
                <a:latin typeface="Corbel" panose="020B0503020204020204" pitchFamily="34" charset="0"/>
              </a:rPr>
              <a:t>Rehabilitation nursing is a specialty of managing and promoting care of persons with disability and chronic health conditions along the healthcare continuum (ARN, n.d.)</a:t>
            </a:r>
          </a:p>
          <a:p>
            <a:pPr>
              <a:buFont typeface="Wingdings" panose="05000000000000000000" pitchFamily="2" charset="2"/>
              <a:buChar char="ü"/>
            </a:pPr>
            <a:r>
              <a:rPr lang="en-US" dirty="0">
                <a:solidFill>
                  <a:schemeClr val="accent2">
                    <a:lumMod val="75000"/>
                  </a:schemeClr>
                </a:solidFill>
                <a:latin typeface="Corbel" panose="020B0503020204020204" pitchFamily="34" charset="0"/>
              </a:rPr>
              <a:t>Nursing models provide a lens through which rehabilitation nurses can view their practice and guide it</a:t>
            </a:r>
          </a:p>
          <a:p>
            <a:pPr>
              <a:buFont typeface="Wingdings" panose="05000000000000000000" pitchFamily="2" charset="2"/>
              <a:buChar char="ü"/>
            </a:pPr>
            <a:r>
              <a:rPr lang="en-US" dirty="0">
                <a:solidFill>
                  <a:srgbClr val="6A3588"/>
                </a:solidFill>
                <a:latin typeface="Corbel" panose="020B0503020204020204" pitchFamily="34" charset="0"/>
              </a:rPr>
              <a:t>The Competency Model for Professional Rehabilitation Nursing provides an organized framework to foster best practices through its application  </a:t>
            </a:r>
          </a:p>
          <a:p>
            <a:endParaRPr lang="en-US" dirty="0"/>
          </a:p>
        </p:txBody>
      </p:sp>
    </p:spTree>
    <p:extLst>
      <p:ext uri="{BB962C8B-B14F-4D97-AF65-F5344CB8AC3E}">
        <p14:creationId xmlns:p14="http://schemas.microsoft.com/office/powerpoint/2010/main" val="204455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709"/>
            <a:ext cx="10515600" cy="834257"/>
          </a:xfrm>
        </p:spPr>
        <p:txBody>
          <a:bodyPr/>
          <a:lstStyle/>
          <a:p>
            <a:pPr algn="ctr"/>
            <a:r>
              <a:rPr lang="en-US" b="1" dirty="0">
                <a:solidFill>
                  <a:srgbClr val="6A3588"/>
                </a:solidFill>
                <a:latin typeface="Corbel" panose="020B0503020204020204" pitchFamily="34" charset="0"/>
              </a:rPr>
              <a:t>Definitions</a:t>
            </a:r>
            <a:endParaRPr lang="en-US" b="1" dirty="0">
              <a:solidFill>
                <a:srgbClr val="6A3588"/>
              </a:solidFill>
            </a:endParaRPr>
          </a:p>
        </p:txBody>
      </p:sp>
      <p:sp>
        <p:nvSpPr>
          <p:cNvPr id="3" name="Content Placeholder 2"/>
          <p:cNvSpPr>
            <a:spLocks noGrp="1"/>
          </p:cNvSpPr>
          <p:nvPr>
            <p:ph idx="1"/>
          </p:nvPr>
        </p:nvSpPr>
        <p:spPr>
          <a:xfrm>
            <a:off x="470262" y="1031966"/>
            <a:ext cx="10883537" cy="4807131"/>
          </a:xfrm>
        </p:spPr>
        <p:txBody>
          <a:bodyPr>
            <a:normAutofit lnSpcReduction="10000"/>
          </a:bodyPr>
          <a:lstStyle/>
          <a:p>
            <a:pPr>
              <a:buFont typeface="Wingdings" panose="05000000000000000000" pitchFamily="2" charset="2"/>
              <a:buChar char="ü"/>
            </a:pPr>
            <a:r>
              <a:rPr lang="en-US" dirty="0">
                <a:solidFill>
                  <a:srgbClr val="6A3588"/>
                </a:solidFill>
                <a:latin typeface="Corbel" panose="020B0503020204020204" pitchFamily="34" charset="0"/>
              </a:rPr>
              <a:t>Domain – specific sphere of knowledge</a:t>
            </a:r>
          </a:p>
          <a:p>
            <a:pPr>
              <a:buFont typeface="Wingdings" panose="05000000000000000000" pitchFamily="2" charset="2"/>
              <a:buChar char="ü"/>
            </a:pPr>
            <a:r>
              <a:rPr lang="en-US" dirty="0">
                <a:solidFill>
                  <a:schemeClr val="accent2">
                    <a:lumMod val="75000"/>
                  </a:schemeClr>
                </a:solidFill>
                <a:latin typeface="Corbel" panose="020B0503020204020204" pitchFamily="34" charset="0"/>
              </a:rPr>
              <a:t>Four original domains were created that highlight essential role competencies needed for practicing rehabilitation nurses – these remain</a:t>
            </a:r>
          </a:p>
          <a:p>
            <a:pPr>
              <a:buFont typeface="Wingdings" panose="05000000000000000000" pitchFamily="2" charset="2"/>
              <a:buChar char="ü"/>
            </a:pPr>
            <a:r>
              <a:rPr lang="en-US" dirty="0">
                <a:solidFill>
                  <a:srgbClr val="6A3588"/>
                </a:solidFill>
                <a:latin typeface="Corbel" panose="020B0503020204020204" pitchFamily="34" charset="0"/>
              </a:rPr>
              <a:t>Competency is a behavior (includes activities and informed by knowledge and skills)</a:t>
            </a:r>
          </a:p>
          <a:p>
            <a:pPr>
              <a:buFont typeface="Wingdings" panose="05000000000000000000" pitchFamily="2" charset="2"/>
              <a:buChar char="ü"/>
            </a:pPr>
            <a:r>
              <a:rPr lang="en-US" dirty="0">
                <a:solidFill>
                  <a:schemeClr val="accent2">
                    <a:lumMod val="75000"/>
                  </a:schemeClr>
                </a:solidFill>
                <a:latin typeface="Corbel" panose="020B0503020204020204" pitchFamily="34" charset="0"/>
              </a:rPr>
              <a:t>Competencies were further delineated into three levels of nurse proficiency reflecting </a:t>
            </a:r>
            <a:r>
              <a:rPr lang="en-US" dirty="0">
                <a:solidFill>
                  <a:schemeClr val="accent2">
                    <a:lumMod val="75000"/>
                  </a:schemeClr>
                </a:solidFill>
              </a:rPr>
              <a:t>degree of accountability and/or autonomy:</a:t>
            </a:r>
          </a:p>
          <a:p>
            <a:pPr lvl="1">
              <a:buFont typeface="Wingdings" panose="05000000000000000000" pitchFamily="2" charset="2"/>
              <a:buChar char="ü"/>
            </a:pPr>
            <a:r>
              <a:rPr lang="en-US" dirty="0">
                <a:solidFill>
                  <a:srgbClr val="6A3588"/>
                </a:solidFill>
                <a:latin typeface="Corbel" panose="020B0503020204020204" pitchFamily="34" charset="0"/>
              </a:rPr>
              <a:t>beginner </a:t>
            </a:r>
          </a:p>
          <a:p>
            <a:pPr lvl="1">
              <a:buFont typeface="Wingdings" panose="05000000000000000000" pitchFamily="2" charset="2"/>
              <a:buChar char="ü"/>
            </a:pPr>
            <a:r>
              <a:rPr lang="en-US" dirty="0">
                <a:solidFill>
                  <a:srgbClr val="6A3588"/>
                </a:solidFill>
                <a:latin typeface="Corbel" panose="020B0503020204020204" pitchFamily="34" charset="0"/>
              </a:rPr>
              <a:t>intermediate (CRRN)</a:t>
            </a:r>
          </a:p>
          <a:p>
            <a:pPr lvl="1">
              <a:buFont typeface="Wingdings" panose="05000000000000000000" pitchFamily="2" charset="2"/>
              <a:buChar char="ü"/>
            </a:pPr>
            <a:r>
              <a:rPr lang="en-US" dirty="0">
                <a:solidFill>
                  <a:srgbClr val="6A3588"/>
                </a:solidFill>
                <a:latin typeface="Corbel" panose="020B0503020204020204" pitchFamily="34" charset="0"/>
              </a:rPr>
              <a:t>Advanced (expert resource; roles may include but not be limited to educator, CNS,NP, etc.).</a:t>
            </a:r>
          </a:p>
          <a:p>
            <a:endParaRPr lang="en-US" sz="2700" dirty="0">
              <a:solidFill>
                <a:schemeClr val="accent5">
                  <a:lumMod val="75000"/>
                </a:schemeClr>
              </a:solidFill>
              <a:latin typeface="Corbel" panose="020B0503020204020204" pitchFamily="34" charset="0"/>
            </a:endParaRPr>
          </a:p>
        </p:txBody>
      </p:sp>
    </p:spTree>
    <p:extLst>
      <p:ext uri="{BB962C8B-B14F-4D97-AF65-F5344CB8AC3E}">
        <p14:creationId xmlns:p14="http://schemas.microsoft.com/office/powerpoint/2010/main" val="254064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latin typeface="Corbel" panose="020B0503020204020204" pitchFamily="34" charset="0"/>
              </a:rPr>
              <a:t>The Task force</a:t>
            </a:r>
            <a:endParaRPr lang="en-US" b="1" dirty="0">
              <a:solidFill>
                <a:srgbClr val="6A3588"/>
              </a:solidFill>
            </a:endParaRPr>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An eight member task force was selected to represent different geographic regions of the US and various clinical and academic settings</a:t>
            </a:r>
            <a:br>
              <a:rPr lang="en-US" sz="3200" dirty="0">
                <a:solidFill>
                  <a:schemeClr val="accent2">
                    <a:lumMod val="75000"/>
                  </a:schemeClr>
                </a:solidFill>
                <a:latin typeface="Corbel" panose="020B0503020204020204" pitchFamily="34" charset="0"/>
              </a:rPr>
            </a:br>
            <a:endParaRPr lang="en-US" sz="3200" dirty="0">
              <a:solidFill>
                <a:schemeClr val="accent2">
                  <a:lumMod val="75000"/>
                </a:schemeClr>
              </a:solidFill>
              <a:latin typeface="Corbel" panose="020B0503020204020204" pitchFamily="34" charset="0"/>
            </a:endParaRPr>
          </a:p>
          <a:p>
            <a:pPr>
              <a:buFont typeface="Wingdings" panose="05000000000000000000" pitchFamily="2" charset="2"/>
              <a:buChar char="ü"/>
            </a:pPr>
            <a:r>
              <a:rPr lang="en-US" sz="3200" dirty="0">
                <a:solidFill>
                  <a:srgbClr val="6A3588"/>
                </a:solidFill>
                <a:latin typeface="Corbel" panose="020B0503020204020204" pitchFamily="34" charset="0"/>
              </a:rPr>
              <a:t>The TF reviewed and revised the current Model to reflect current practice and to ensure the Model stays relevant as we move into the second decade of the 21</a:t>
            </a:r>
            <a:r>
              <a:rPr lang="en-US" sz="3200" baseline="30000" dirty="0">
                <a:solidFill>
                  <a:srgbClr val="6A3588"/>
                </a:solidFill>
                <a:latin typeface="Corbel" panose="020B0503020204020204" pitchFamily="34" charset="0"/>
              </a:rPr>
              <a:t>st</a:t>
            </a:r>
            <a:r>
              <a:rPr lang="en-US" sz="3200" dirty="0">
                <a:solidFill>
                  <a:srgbClr val="6A3588"/>
                </a:solidFill>
                <a:latin typeface="Corbel" panose="020B0503020204020204" pitchFamily="34" charset="0"/>
              </a:rPr>
              <a:t> century </a:t>
            </a:r>
          </a:p>
          <a:p>
            <a:endParaRPr lang="en-US" dirty="0">
              <a:solidFill>
                <a:srgbClr val="6A3588"/>
              </a:solidFill>
            </a:endParaRPr>
          </a:p>
        </p:txBody>
      </p:sp>
    </p:spTree>
    <p:extLst>
      <p:ext uri="{BB962C8B-B14F-4D97-AF65-F5344CB8AC3E}">
        <p14:creationId xmlns:p14="http://schemas.microsoft.com/office/powerpoint/2010/main" val="1409769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6658"/>
          </a:xfrm>
        </p:spPr>
        <p:txBody>
          <a:bodyPr/>
          <a:lstStyle/>
          <a:p>
            <a:pPr algn="ctr"/>
            <a:r>
              <a:rPr lang="en-US" b="1" dirty="0">
                <a:solidFill>
                  <a:srgbClr val="6A3588"/>
                </a:solidFill>
                <a:latin typeface="Corbel" panose="020B0503020204020204" pitchFamily="34" charset="0"/>
              </a:rPr>
              <a:t>The Appraisal process</a:t>
            </a:r>
            <a:endParaRPr lang="en-US" b="1" dirty="0">
              <a:solidFill>
                <a:srgbClr val="6A3588"/>
              </a:solidFill>
            </a:endParaRPr>
          </a:p>
        </p:txBody>
      </p:sp>
      <p:sp>
        <p:nvSpPr>
          <p:cNvPr id="3" name="Content Placeholder 2"/>
          <p:cNvSpPr>
            <a:spLocks noGrp="1"/>
          </p:cNvSpPr>
          <p:nvPr>
            <p:ph idx="1"/>
          </p:nvPr>
        </p:nvSpPr>
        <p:spPr>
          <a:xfrm>
            <a:off x="838200" y="1201784"/>
            <a:ext cx="10017034" cy="4689565"/>
          </a:xfrm>
        </p:spPr>
        <p:txBody>
          <a:bodyPr>
            <a:normAutofit/>
          </a:bodyPr>
          <a:lstStyle/>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Task force met via Zoom throughout 2020 at one-two month intervals</a:t>
            </a:r>
          </a:p>
          <a:p>
            <a:pPr>
              <a:buFont typeface="Wingdings" panose="05000000000000000000" pitchFamily="2" charset="2"/>
              <a:buChar char="ü"/>
            </a:pPr>
            <a:r>
              <a:rPr lang="en-US" sz="3200" dirty="0">
                <a:solidFill>
                  <a:srgbClr val="6A3588"/>
                </a:solidFill>
                <a:latin typeface="Corbel" panose="020B0503020204020204" pitchFamily="34" charset="0"/>
              </a:rPr>
              <a:t>Following an initial review of the Model by all members, the group was divided into two- person subgroups and assigned one of the four domains and its associated competencies for an in-depth appraisal</a:t>
            </a:r>
          </a:p>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Each subgroup also developed a case story that tells a “real life” scenario to highlight the domain principles and competencies</a:t>
            </a:r>
          </a:p>
          <a:p>
            <a:endParaRPr lang="en-US" dirty="0">
              <a:solidFill>
                <a:schemeClr val="accent2">
                  <a:lumMod val="75000"/>
                </a:schemeClr>
              </a:solidFill>
            </a:endParaRPr>
          </a:p>
        </p:txBody>
      </p:sp>
    </p:spTree>
    <p:extLst>
      <p:ext uri="{BB962C8B-B14F-4D97-AF65-F5344CB8AC3E}">
        <p14:creationId xmlns:p14="http://schemas.microsoft.com/office/powerpoint/2010/main" val="254639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6A3588"/>
                </a:solidFill>
                <a:latin typeface="Corbel" panose="020B0503020204020204" pitchFamily="34" charset="0"/>
              </a:rPr>
              <a:t>The Appraisal process (cont.)</a:t>
            </a:r>
            <a:endParaRPr lang="en-US" b="1" dirty="0">
              <a:solidFill>
                <a:srgbClr val="6A3588"/>
              </a:solidFill>
            </a:endParaRPr>
          </a:p>
        </p:txBody>
      </p:sp>
      <p:sp>
        <p:nvSpPr>
          <p:cNvPr id="3" name="Content Placeholder 2"/>
          <p:cNvSpPr>
            <a:spLocks noGrp="1"/>
          </p:cNvSpPr>
          <p:nvPr>
            <p:ph idx="1"/>
          </p:nvPr>
        </p:nvSpPr>
        <p:spPr>
          <a:xfrm>
            <a:off x="838200" y="1690688"/>
            <a:ext cx="10515600" cy="4486275"/>
          </a:xfrm>
        </p:spPr>
        <p:txBody>
          <a:bodyPr/>
          <a:lstStyle/>
          <a:p>
            <a:pPr>
              <a:buFont typeface="Wingdings" panose="05000000000000000000" pitchFamily="2" charset="2"/>
              <a:buChar char="ü"/>
            </a:pPr>
            <a:r>
              <a:rPr lang="en-US" sz="3200" dirty="0">
                <a:solidFill>
                  <a:srgbClr val="6A3588"/>
                </a:solidFill>
                <a:latin typeface="Corbel" panose="020B0503020204020204" pitchFamily="34" charset="0"/>
              </a:rPr>
              <a:t>After initial revisions were agreed upon, the domain and case story was assigned to a second subgroup for ongoing appraisal</a:t>
            </a:r>
          </a:p>
          <a:p>
            <a:pPr>
              <a:buFont typeface="Wingdings" panose="05000000000000000000" pitchFamily="2" charset="2"/>
              <a:buChar char="ü"/>
            </a:pPr>
            <a:r>
              <a:rPr lang="en-US" sz="3200" dirty="0">
                <a:solidFill>
                  <a:schemeClr val="accent2">
                    <a:lumMod val="75000"/>
                  </a:schemeClr>
                </a:solidFill>
                <a:latin typeface="Corbel" panose="020B0503020204020204" pitchFamily="34" charset="0"/>
              </a:rPr>
              <a:t>When TF reconvened, the four domains and case stories were discussed until consensus achieved</a:t>
            </a:r>
          </a:p>
          <a:p>
            <a:endParaRPr lang="en-US" dirty="0"/>
          </a:p>
        </p:txBody>
      </p:sp>
    </p:spTree>
    <p:extLst>
      <p:ext uri="{BB962C8B-B14F-4D97-AF65-F5344CB8AC3E}">
        <p14:creationId xmlns:p14="http://schemas.microsoft.com/office/powerpoint/2010/main" val="91634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9A214DB234C54691908C6F3DF6D4DB" ma:contentTypeVersion="13" ma:contentTypeDescription="Create a new document." ma:contentTypeScope="" ma:versionID="3cc29ca4b349f9255b0daf68608e2ec5">
  <xsd:schema xmlns:xsd="http://www.w3.org/2001/XMLSchema" xmlns:xs="http://www.w3.org/2001/XMLSchema" xmlns:p="http://schemas.microsoft.com/office/2006/metadata/properties" xmlns:ns2="5e0533bb-bfdf-45c4-9e5c-1558b0841ffd" xmlns:ns3="9c46be9e-554d-43f0-bc75-21fbb32bf30c" targetNamespace="http://schemas.microsoft.com/office/2006/metadata/properties" ma:root="true" ma:fieldsID="37f067c6bdc4c848e844b395504497dd" ns2:_="" ns3:_="">
    <xsd:import namespace="5e0533bb-bfdf-45c4-9e5c-1558b0841ffd"/>
    <xsd:import namespace="9c46be9e-554d-43f0-bc75-21fbb32bf30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0533bb-bfdf-45c4-9e5c-1558b0841ff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c46be9e-554d-43f0-bc75-21fbb32bf30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Length (seconds)"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31EB42B-36E0-496B-AD0F-80C346CAF380}"/>
</file>

<file path=customXml/itemProps2.xml><?xml version="1.0" encoding="utf-8"?>
<ds:datastoreItem xmlns:ds="http://schemas.openxmlformats.org/officeDocument/2006/customXml" ds:itemID="{773069B1-6AE6-41C3-AF17-3F91C1A3D829}"/>
</file>

<file path=customXml/itemProps3.xml><?xml version="1.0" encoding="utf-8"?>
<ds:datastoreItem xmlns:ds="http://schemas.openxmlformats.org/officeDocument/2006/customXml" ds:itemID="{DCA78F69-17B2-4182-8939-2C0B4B465F17}"/>
</file>

<file path=docProps/app.xml><?xml version="1.0" encoding="utf-8"?>
<Properties xmlns="http://schemas.openxmlformats.org/officeDocument/2006/extended-properties" xmlns:vt="http://schemas.openxmlformats.org/officeDocument/2006/docPropsVTypes">
  <TotalTime>129</TotalTime>
  <Words>1592</Words>
  <Application>Microsoft Office PowerPoint</Application>
  <PresentationFormat>Widescreen</PresentationFormat>
  <Paragraphs>120</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Corbel</vt:lpstr>
      <vt:lpstr>Wingdings</vt:lpstr>
      <vt:lpstr>Office Theme</vt:lpstr>
      <vt:lpstr>PowerPoint Presentation</vt:lpstr>
      <vt:lpstr>ANCC Accreditation Statement</vt:lpstr>
      <vt:lpstr>Speaker Disclosure Statement</vt:lpstr>
      <vt:lpstr>Learning Outcomes</vt:lpstr>
      <vt:lpstr>Why a Competency Model?</vt:lpstr>
      <vt:lpstr>Definitions</vt:lpstr>
      <vt:lpstr>The Task force</vt:lpstr>
      <vt:lpstr>The Appraisal process</vt:lpstr>
      <vt:lpstr>The Appraisal process (cont.)</vt:lpstr>
      <vt:lpstr>Revision Outcomes</vt:lpstr>
      <vt:lpstr>Revision Outcomes (cont.)</vt:lpstr>
      <vt:lpstr>Revision Outcomes (cont.)</vt:lpstr>
      <vt:lpstr>ARN Competency Model for Professional Rehabilitation Nursing</vt:lpstr>
      <vt:lpstr>Domain 1: Nurse-led Evidence-based Interventions to Promote Function and Health Management in Persons with Disability and/or Chronic Illness</vt:lpstr>
      <vt:lpstr>Domain 2: Promotion of Health and Successful Living in Persons with Disability or Chronic Illness Across Life-span</vt:lpstr>
      <vt:lpstr>Domain 3: Leadership</vt:lpstr>
      <vt:lpstr>Domain 4: Intra/Interprofessional Teams </vt:lpstr>
      <vt:lpstr>PowerPoint Presentation</vt:lpstr>
      <vt:lpstr>Case Story</vt:lpstr>
      <vt:lpstr>Case Story (cont.)</vt:lpstr>
      <vt:lpstr>Case Story (cont.)</vt:lpstr>
      <vt:lpstr>Case Story (cont.)</vt:lpstr>
      <vt:lpstr>Clinical Relevance</vt:lpstr>
      <vt:lpstr>Clinical Relevance (cont.)</vt:lpstr>
      <vt:lpstr>Conclusion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Hynes</dc:creator>
  <cp:lastModifiedBy>Karen Mikula</cp:lastModifiedBy>
  <cp:revision>18</cp:revision>
  <dcterms:created xsi:type="dcterms:W3CDTF">2021-03-25T17:53:39Z</dcterms:created>
  <dcterms:modified xsi:type="dcterms:W3CDTF">2021-11-08T17:27:09Z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0x010100579A214DB234C54691908C6F3DF6D4DB</vt:lpwstr>
  </property>
</Properties>
</file>